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56" r:id="rId2"/>
    <p:sldId id="257" r:id="rId3"/>
    <p:sldId id="259" r:id="rId4"/>
    <p:sldId id="260" r:id="rId5"/>
    <p:sldId id="261" r:id="rId6"/>
    <p:sldId id="266" r:id="rId7"/>
    <p:sldId id="267" r:id="rId8"/>
    <p:sldId id="268" r:id="rId9"/>
    <p:sldId id="269" r:id="rId10"/>
    <p:sldId id="270" r:id="rId11"/>
    <p:sldId id="263" r:id="rId12"/>
    <p:sldId id="262" r:id="rId13"/>
    <p:sldId id="264" r:id="rId14"/>
    <p:sldId id="265" r:id="rId15"/>
    <p:sldId id="271" r:id="rId16"/>
    <p:sldId id="272" r:id="rId17"/>
    <p:sldId id="273" r:id="rId18"/>
    <p:sldId id="274" r:id="rId19"/>
    <p:sldId id="275" r:id="rId20"/>
  </p:sldIdLst>
  <p:sldSz cx="18288000" cy="10287000"/>
  <p:notesSz cx="6858000" cy="9144000"/>
  <p:embeddedFontLst>
    <p:embeddedFont>
      <p:font typeface="Arimo" panose="020B0604020202020204" pitchFamily="34" charset="0"/>
      <p:regular r:id="rId22"/>
    </p:embeddedFont>
    <p:embeddedFont>
      <p:font typeface="Calibri" panose="020F0502020204030204" pitchFamily="34" charset="0"/>
      <p:regular r:id="rId23"/>
      <p:bold r:id="rId24"/>
      <p:italic r:id="rId25"/>
      <p:boldItalic r:id="rId26"/>
    </p:embeddedFont>
    <p:embeddedFont>
      <p:font typeface="Open Sans Bold" panose="020B0806030504020204" pitchFamily="34" charset="0"/>
      <p:regular r:id="rId27"/>
      <p:bold r:id="rId28"/>
    </p:embeddedFont>
    <p:embeddedFont>
      <p:font typeface="Poppins Medium" panose="020B0604020202020204" pitchFamily="34" charset="0"/>
      <p:regular r:id="rId29"/>
      <p:italic r:id="rId30"/>
    </p:embeddedFont>
    <p:embeddedFont>
      <p:font typeface="Poppins Medium Bold" panose="02000000000000000000" pitchFamily="2" charset="77"/>
      <p:regular r:id="rId31"/>
      <p:bold r:id="rId32"/>
    </p:embeddedFont>
    <p:embeddedFont>
      <p:font typeface="Public Sans" pitchFamily="2" charset="77"/>
      <p:regular r:id="rId33"/>
    </p:embeddedFont>
    <p:embeddedFont>
      <p:font typeface="Public Sans Bold" pitchFamily="2" charset="77"/>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5" autoAdjust="0"/>
    <p:restoredTop sz="94577" autoAdjust="0"/>
  </p:normalViewPr>
  <p:slideViewPr>
    <p:cSldViewPr>
      <p:cViewPr varScale="1">
        <p:scale>
          <a:sx n="77" d="100"/>
          <a:sy n="77" d="100"/>
        </p:scale>
        <p:origin x="440" y="2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E05D21-752C-B742-9A35-E9E4BDFE398F}" type="datetimeFigureOut">
              <a:rPr lang="en-US" smtClean="0"/>
              <a:t>10/24/22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09104E-6686-8C4C-A461-473344B894CA}" type="slidenum">
              <a:rPr lang="en-US" smtClean="0"/>
              <a:t>‹#›</a:t>
            </a:fld>
            <a:endParaRPr lang="en-US"/>
          </a:p>
        </p:txBody>
      </p:sp>
    </p:spTree>
    <p:extLst>
      <p:ext uri="{BB962C8B-B14F-4D97-AF65-F5344CB8AC3E}">
        <p14:creationId xmlns:p14="http://schemas.microsoft.com/office/powerpoint/2010/main" val="245287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09104E-6686-8C4C-A461-473344B894CA}" type="slidenum">
              <a:rPr lang="en-US" smtClean="0"/>
              <a:t>1</a:t>
            </a:fld>
            <a:endParaRPr lang="en-US"/>
          </a:p>
        </p:txBody>
      </p:sp>
    </p:spTree>
    <p:extLst>
      <p:ext uri="{BB962C8B-B14F-4D97-AF65-F5344CB8AC3E}">
        <p14:creationId xmlns:p14="http://schemas.microsoft.com/office/powerpoint/2010/main" val="2245106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10/24/22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10/24/22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10/24/22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10/24/22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10/24/22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10/24/22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10/24/22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10/24/22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gi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figma.com/file/7HvpqWTaQ1RRZXsxI4zIDS/WanderOn?node-id=168%3A1393"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t="18009" r="8023" b="4385"/>
          <a:stretch>
            <a:fillRect/>
          </a:stretch>
        </p:blipFill>
        <p:spPr>
          <a:xfrm>
            <a:off x="0" y="0"/>
            <a:ext cx="18288000" cy="10287000"/>
          </a:xfrm>
          <a:prstGeom prst="rect">
            <a:avLst/>
          </a:prstGeom>
        </p:spPr>
      </p:pic>
      <p:sp>
        <p:nvSpPr>
          <p:cNvPr id="3" name="AutoShape 3"/>
          <p:cNvSpPr/>
          <p:nvPr/>
        </p:nvSpPr>
        <p:spPr>
          <a:xfrm>
            <a:off x="8592660" y="1174750"/>
            <a:ext cx="9695340" cy="0"/>
          </a:xfrm>
          <a:prstGeom prst="line">
            <a:avLst/>
          </a:prstGeom>
          <a:ln w="9525" cap="rnd">
            <a:solidFill>
              <a:srgbClr val="000000"/>
            </a:solidFill>
            <a:prstDash val="solid"/>
            <a:headEnd type="none" w="sm" len="sm"/>
            <a:tailEnd type="none" w="sm" len="sm"/>
          </a:ln>
        </p:spPr>
      </p:sp>
      <p:sp>
        <p:nvSpPr>
          <p:cNvPr id="4" name="AutoShape 4"/>
          <p:cNvSpPr/>
          <p:nvPr/>
        </p:nvSpPr>
        <p:spPr>
          <a:xfrm>
            <a:off x="16154400" y="8040255"/>
            <a:ext cx="2133600" cy="2246745"/>
          </a:xfrm>
          <a:prstGeom prst="rect">
            <a:avLst/>
          </a:prstGeom>
          <a:solidFill>
            <a:srgbClr val="000000"/>
          </a:solidFill>
        </p:spPr>
      </p:sp>
      <p:grpSp>
        <p:nvGrpSpPr>
          <p:cNvPr id="5" name="Group 5"/>
          <p:cNvGrpSpPr/>
          <p:nvPr/>
        </p:nvGrpSpPr>
        <p:grpSpPr>
          <a:xfrm>
            <a:off x="16927514" y="8831841"/>
            <a:ext cx="663573" cy="663573"/>
            <a:chOff x="0" y="0"/>
            <a:chExt cx="884763" cy="884763"/>
          </a:xfrm>
        </p:grpSpPr>
        <p:grpSp>
          <p:nvGrpSpPr>
            <p:cNvPr id="6" name="Group 6"/>
            <p:cNvGrpSpPr>
              <a:grpSpLocks noChangeAspect="1"/>
            </p:cNvGrpSpPr>
            <p:nvPr/>
          </p:nvGrpSpPr>
          <p:grpSpPr>
            <a:xfrm>
              <a:off x="0" y="0"/>
              <a:ext cx="884763" cy="884763"/>
              <a:chOff x="-2540" y="-2540"/>
              <a:chExt cx="6355080" cy="6355080"/>
            </a:xfrm>
          </p:grpSpPr>
          <p:sp>
            <p:nvSpPr>
              <p:cNvPr id="7" name="Freeform 7"/>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nvGrpSpPr>
            <p:cNvPr id="8" name="Group 8"/>
            <p:cNvGrpSpPr/>
            <p:nvPr/>
          </p:nvGrpSpPr>
          <p:grpSpPr>
            <a:xfrm>
              <a:off x="285164" y="358058"/>
              <a:ext cx="314435" cy="168647"/>
              <a:chOff x="0" y="0"/>
              <a:chExt cx="800336" cy="429260"/>
            </a:xfrm>
          </p:grpSpPr>
          <p:sp>
            <p:nvSpPr>
              <p:cNvPr id="9" name="Freeform 9"/>
              <p:cNvSpPr/>
              <p:nvPr/>
            </p:nvSpPr>
            <p:spPr>
              <a:xfrm>
                <a:off x="0" y="-5080"/>
                <a:ext cx="800336" cy="434340"/>
              </a:xfrm>
              <a:custGeom>
                <a:avLst/>
                <a:gdLst/>
                <a:ahLst/>
                <a:cxnLst/>
                <a:rect l="l" t="t" r="r" b="b"/>
                <a:pathLst>
                  <a:path w="800336" h="434340">
                    <a:moveTo>
                      <a:pt x="782556" y="187960"/>
                    </a:moveTo>
                    <a:lnTo>
                      <a:pt x="520936" y="11430"/>
                    </a:lnTo>
                    <a:cubicBezTo>
                      <a:pt x="503156" y="0"/>
                      <a:pt x="480296" y="3810"/>
                      <a:pt x="467596" y="21590"/>
                    </a:cubicBezTo>
                    <a:cubicBezTo>
                      <a:pt x="456166" y="39370"/>
                      <a:pt x="459976" y="62230"/>
                      <a:pt x="477756" y="74930"/>
                    </a:cubicBezTo>
                    <a:lnTo>
                      <a:pt x="636506" y="181610"/>
                    </a:lnTo>
                    <a:lnTo>
                      <a:pt x="0" y="181610"/>
                    </a:lnTo>
                    <a:lnTo>
                      <a:pt x="0" y="257810"/>
                    </a:lnTo>
                    <a:lnTo>
                      <a:pt x="636506" y="257810"/>
                    </a:lnTo>
                    <a:lnTo>
                      <a:pt x="477756" y="364490"/>
                    </a:lnTo>
                    <a:cubicBezTo>
                      <a:pt x="459976" y="375920"/>
                      <a:pt x="456166" y="400050"/>
                      <a:pt x="467596" y="417830"/>
                    </a:cubicBezTo>
                    <a:cubicBezTo>
                      <a:pt x="475216" y="429260"/>
                      <a:pt x="486646" y="434340"/>
                      <a:pt x="499346" y="434340"/>
                    </a:cubicBezTo>
                    <a:cubicBezTo>
                      <a:pt x="506966" y="434340"/>
                      <a:pt x="514586" y="431800"/>
                      <a:pt x="520936" y="427990"/>
                    </a:cubicBezTo>
                    <a:lnTo>
                      <a:pt x="783826" y="251460"/>
                    </a:lnTo>
                    <a:cubicBezTo>
                      <a:pt x="793986" y="243840"/>
                      <a:pt x="800336" y="232410"/>
                      <a:pt x="800336" y="219710"/>
                    </a:cubicBezTo>
                    <a:cubicBezTo>
                      <a:pt x="800336" y="207010"/>
                      <a:pt x="793986" y="195580"/>
                      <a:pt x="782556" y="187960"/>
                    </a:cubicBezTo>
                    <a:close/>
                  </a:path>
                </a:pathLst>
              </a:custGeom>
              <a:solidFill>
                <a:srgbClr val="FFFFFF"/>
              </a:solidFill>
            </p:spPr>
          </p:sp>
        </p:grpSp>
      </p:grpSp>
      <p:sp>
        <p:nvSpPr>
          <p:cNvPr id="10" name="AutoShape 10"/>
          <p:cNvSpPr/>
          <p:nvPr/>
        </p:nvSpPr>
        <p:spPr>
          <a:xfrm>
            <a:off x="7482348" y="8040255"/>
            <a:ext cx="8672052" cy="2246745"/>
          </a:xfrm>
          <a:prstGeom prst="rect">
            <a:avLst/>
          </a:prstGeom>
          <a:solidFill>
            <a:srgbClr val="000000"/>
          </a:solidFill>
        </p:spPr>
        <p:txBody>
          <a:bodyPr/>
          <a:lstStyle/>
          <a:p>
            <a:endParaRPr lang="en-US" dirty="0"/>
          </a:p>
        </p:txBody>
      </p:sp>
      <p:sp>
        <p:nvSpPr>
          <p:cNvPr id="11" name="TextBox 11"/>
          <p:cNvSpPr txBox="1"/>
          <p:nvPr/>
        </p:nvSpPr>
        <p:spPr>
          <a:xfrm>
            <a:off x="1028700" y="3919537"/>
            <a:ext cx="9350635" cy="1676400"/>
          </a:xfrm>
          <a:prstGeom prst="rect">
            <a:avLst/>
          </a:prstGeom>
        </p:spPr>
        <p:txBody>
          <a:bodyPr lIns="0" tIns="0" rIns="0" bIns="0" rtlCol="0" anchor="t">
            <a:spAutoFit/>
          </a:bodyPr>
          <a:lstStyle/>
          <a:p>
            <a:pPr>
              <a:lnSpc>
                <a:spcPts val="13200"/>
              </a:lnSpc>
            </a:pPr>
            <a:r>
              <a:rPr lang="en-US" sz="11000">
                <a:solidFill>
                  <a:srgbClr val="FFFFFF"/>
                </a:solidFill>
                <a:latin typeface="Poppins Medium"/>
              </a:rPr>
              <a:t>WanderOn</a:t>
            </a:r>
          </a:p>
        </p:txBody>
      </p:sp>
      <p:sp>
        <p:nvSpPr>
          <p:cNvPr id="12" name="TextBox 12"/>
          <p:cNvSpPr txBox="1"/>
          <p:nvPr/>
        </p:nvSpPr>
        <p:spPr>
          <a:xfrm>
            <a:off x="8071432" y="8644515"/>
            <a:ext cx="7493884" cy="1077154"/>
          </a:xfrm>
          <a:prstGeom prst="rect">
            <a:avLst/>
          </a:prstGeom>
        </p:spPr>
        <p:txBody>
          <a:bodyPr lIns="0" tIns="0" rIns="0" bIns="0" rtlCol="0" anchor="t">
            <a:spAutoFit/>
          </a:bodyPr>
          <a:lstStyle/>
          <a:p>
            <a:pPr algn="ctr">
              <a:lnSpc>
                <a:spcPts val="8399"/>
              </a:lnSpc>
              <a:spcBef>
                <a:spcPct val="0"/>
              </a:spcBef>
            </a:pPr>
            <a:r>
              <a:rPr lang="en-US" sz="6999" dirty="0">
                <a:solidFill>
                  <a:srgbClr val="FFFFFF"/>
                </a:solidFill>
                <a:latin typeface="Poppins Medium"/>
              </a:rPr>
              <a:t>Team 4</a:t>
            </a:r>
          </a:p>
        </p:txBody>
      </p:sp>
      <p:pic>
        <p:nvPicPr>
          <p:cNvPr id="13" name="Picture 12" descr="Text&#10;&#10;Description automatically generated">
            <a:extLst>
              <a:ext uri="{FF2B5EF4-FFF2-40B4-BE49-F238E27FC236}">
                <a16:creationId xmlns:a16="http://schemas.microsoft.com/office/drawing/2014/main" id="{8DAE50EC-43ED-E0B7-97E3-CAF22B0383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61818" y="179280"/>
            <a:ext cx="3785163" cy="122461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304509" y="-31152"/>
            <a:ext cx="6983491" cy="10318152"/>
          </a:xfrm>
          <a:prstGeom prst="rect">
            <a:avLst/>
          </a:prstGeom>
          <a:solidFill>
            <a:srgbClr val="14110F"/>
          </a:solidFill>
        </p:spPr>
      </p:sp>
      <p:sp>
        <p:nvSpPr>
          <p:cNvPr id="3" name="TextBox 3"/>
          <p:cNvSpPr txBox="1"/>
          <p:nvPr/>
        </p:nvSpPr>
        <p:spPr>
          <a:xfrm>
            <a:off x="12075816" y="2808900"/>
            <a:ext cx="5440877" cy="4037513"/>
          </a:xfrm>
          <a:prstGeom prst="rect">
            <a:avLst/>
          </a:prstGeom>
        </p:spPr>
        <p:txBody>
          <a:bodyPr lIns="0" tIns="0" rIns="0" bIns="0" rtlCol="0" anchor="t">
            <a:spAutoFit/>
          </a:bodyPr>
          <a:lstStyle/>
          <a:p>
            <a:pPr>
              <a:lnSpc>
                <a:spcPts val="7943"/>
              </a:lnSpc>
            </a:pPr>
            <a:r>
              <a:rPr lang="en-US" sz="6619">
                <a:solidFill>
                  <a:srgbClr val="FFFFFF"/>
                </a:solidFill>
                <a:latin typeface="Poppins Medium"/>
              </a:rPr>
              <a:t>Closed card sorting Information Architecture</a:t>
            </a:r>
          </a:p>
        </p:txBody>
      </p:sp>
      <p:pic>
        <p:nvPicPr>
          <p:cNvPr id="4" name="Picture 4"/>
          <p:cNvPicPr>
            <a:picLocks noChangeAspect="1"/>
          </p:cNvPicPr>
          <p:nvPr/>
        </p:nvPicPr>
        <p:blipFill>
          <a:blip r:embed="rId2"/>
          <a:srcRect r="1543"/>
          <a:stretch>
            <a:fillRect/>
          </a:stretch>
        </p:blipFill>
        <p:spPr>
          <a:xfrm>
            <a:off x="2463327" y="1767105"/>
            <a:ext cx="7073228" cy="6752790"/>
          </a:xfrm>
          <a:prstGeom prst="rect">
            <a:avLst/>
          </a:prstGeom>
        </p:spPr>
      </p:pic>
      <p:pic>
        <p:nvPicPr>
          <p:cNvPr id="5" name="Picture 4" descr="Text&#10;&#10;Description automatically generated">
            <a:extLst>
              <a:ext uri="{FF2B5EF4-FFF2-40B4-BE49-F238E27FC236}">
                <a16:creationId xmlns:a16="http://schemas.microsoft.com/office/drawing/2014/main" id="{96FF6160-0680-1892-50EA-A737FB6E6E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6240756" y="0"/>
            <a:ext cx="12047244" cy="10318152"/>
          </a:xfrm>
          <a:prstGeom prst="rect">
            <a:avLst/>
          </a:prstGeom>
          <a:solidFill>
            <a:srgbClr val="FFFFFF"/>
          </a:solidFill>
        </p:spPr>
      </p:sp>
      <p:grpSp>
        <p:nvGrpSpPr>
          <p:cNvPr id="3" name="Group 3"/>
          <p:cNvGrpSpPr/>
          <p:nvPr/>
        </p:nvGrpSpPr>
        <p:grpSpPr>
          <a:xfrm>
            <a:off x="16927514" y="8831841"/>
            <a:ext cx="663573" cy="663573"/>
            <a:chOff x="0" y="0"/>
            <a:chExt cx="884763" cy="884763"/>
          </a:xfrm>
        </p:grpSpPr>
        <p:grpSp>
          <p:nvGrpSpPr>
            <p:cNvPr id="4" name="Group 4"/>
            <p:cNvGrpSpPr>
              <a:grpSpLocks noChangeAspect="1"/>
            </p:cNvGrpSpPr>
            <p:nvPr/>
          </p:nvGrpSpPr>
          <p:grpSpPr>
            <a:xfrm>
              <a:off x="0" y="0"/>
              <a:ext cx="884763" cy="884763"/>
              <a:chOff x="-2540" y="-2540"/>
              <a:chExt cx="6355080" cy="6355080"/>
            </a:xfrm>
          </p:grpSpPr>
          <p:sp>
            <p:nvSpPr>
              <p:cNvPr id="5" name="Freeform 5"/>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nvGrpSpPr>
            <p:cNvPr id="6" name="Group 6"/>
            <p:cNvGrpSpPr/>
            <p:nvPr/>
          </p:nvGrpSpPr>
          <p:grpSpPr>
            <a:xfrm>
              <a:off x="285164" y="358058"/>
              <a:ext cx="314435" cy="168647"/>
              <a:chOff x="0" y="0"/>
              <a:chExt cx="800336" cy="429260"/>
            </a:xfrm>
          </p:grpSpPr>
          <p:sp>
            <p:nvSpPr>
              <p:cNvPr id="7" name="Freeform 7"/>
              <p:cNvSpPr/>
              <p:nvPr/>
            </p:nvSpPr>
            <p:spPr>
              <a:xfrm>
                <a:off x="0" y="-5080"/>
                <a:ext cx="800336" cy="434340"/>
              </a:xfrm>
              <a:custGeom>
                <a:avLst/>
                <a:gdLst/>
                <a:ahLst/>
                <a:cxnLst/>
                <a:rect l="l" t="t" r="r" b="b"/>
                <a:pathLst>
                  <a:path w="800336" h="434340">
                    <a:moveTo>
                      <a:pt x="782556" y="187960"/>
                    </a:moveTo>
                    <a:lnTo>
                      <a:pt x="520936" y="11430"/>
                    </a:lnTo>
                    <a:cubicBezTo>
                      <a:pt x="503156" y="0"/>
                      <a:pt x="480296" y="3810"/>
                      <a:pt x="467596" y="21590"/>
                    </a:cubicBezTo>
                    <a:cubicBezTo>
                      <a:pt x="456166" y="39370"/>
                      <a:pt x="459976" y="62230"/>
                      <a:pt x="477756" y="74930"/>
                    </a:cubicBezTo>
                    <a:lnTo>
                      <a:pt x="636506" y="181610"/>
                    </a:lnTo>
                    <a:lnTo>
                      <a:pt x="0" y="181610"/>
                    </a:lnTo>
                    <a:lnTo>
                      <a:pt x="0" y="257810"/>
                    </a:lnTo>
                    <a:lnTo>
                      <a:pt x="636506" y="257810"/>
                    </a:lnTo>
                    <a:lnTo>
                      <a:pt x="477756" y="364490"/>
                    </a:lnTo>
                    <a:cubicBezTo>
                      <a:pt x="459976" y="375920"/>
                      <a:pt x="456166" y="400050"/>
                      <a:pt x="467596" y="417830"/>
                    </a:cubicBezTo>
                    <a:cubicBezTo>
                      <a:pt x="475216" y="429260"/>
                      <a:pt x="486646" y="434340"/>
                      <a:pt x="499346" y="434340"/>
                    </a:cubicBezTo>
                    <a:cubicBezTo>
                      <a:pt x="506966" y="434340"/>
                      <a:pt x="514586" y="431800"/>
                      <a:pt x="520936" y="427990"/>
                    </a:cubicBezTo>
                    <a:lnTo>
                      <a:pt x="783826" y="251460"/>
                    </a:lnTo>
                    <a:cubicBezTo>
                      <a:pt x="793986" y="243840"/>
                      <a:pt x="800336" y="232410"/>
                      <a:pt x="800336" y="219710"/>
                    </a:cubicBezTo>
                    <a:cubicBezTo>
                      <a:pt x="800336" y="207010"/>
                      <a:pt x="793986" y="195580"/>
                      <a:pt x="782556" y="187960"/>
                    </a:cubicBezTo>
                    <a:close/>
                  </a:path>
                </a:pathLst>
              </a:custGeom>
              <a:solidFill>
                <a:srgbClr val="FFFFFF"/>
              </a:solidFill>
            </p:spPr>
          </p:sp>
        </p:grpSp>
      </p:grpSp>
      <p:grpSp>
        <p:nvGrpSpPr>
          <p:cNvPr id="8" name="Group 8"/>
          <p:cNvGrpSpPr/>
          <p:nvPr/>
        </p:nvGrpSpPr>
        <p:grpSpPr>
          <a:xfrm>
            <a:off x="16927514" y="8847417"/>
            <a:ext cx="663573" cy="663573"/>
            <a:chOff x="0" y="0"/>
            <a:chExt cx="884763" cy="884763"/>
          </a:xfrm>
        </p:grpSpPr>
        <p:grpSp>
          <p:nvGrpSpPr>
            <p:cNvPr id="9" name="Group 9"/>
            <p:cNvGrpSpPr>
              <a:grpSpLocks noChangeAspect="1"/>
            </p:cNvGrpSpPr>
            <p:nvPr/>
          </p:nvGrpSpPr>
          <p:grpSpPr>
            <a:xfrm>
              <a:off x="0" y="0"/>
              <a:ext cx="884763" cy="884763"/>
              <a:chOff x="-2540" y="-2540"/>
              <a:chExt cx="6355080" cy="6355080"/>
            </a:xfrm>
          </p:grpSpPr>
          <p:sp>
            <p:nvSpPr>
              <p:cNvPr id="10" name="Freeform 10"/>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nvGrpSpPr>
            <p:cNvPr id="11" name="Group 11"/>
            <p:cNvGrpSpPr/>
            <p:nvPr/>
          </p:nvGrpSpPr>
          <p:grpSpPr>
            <a:xfrm>
              <a:off x="285164" y="358058"/>
              <a:ext cx="314435" cy="168647"/>
              <a:chOff x="0" y="0"/>
              <a:chExt cx="800336" cy="429260"/>
            </a:xfrm>
          </p:grpSpPr>
          <p:sp>
            <p:nvSpPr>
              <p:cNvPr id="12" name="Freeform 12"/>
              <p:cNvSpPr/>
              <p:nvPr/>
            </p:nvSpPr>
            <p:spPr>
              <a:xfrm>
                <a:off x="0" y="-5080"/>
                <a:ext cx="800336" cy="434340"/>
              </a:xfrm>
              <a:custGeom>
                <a:avLst/>
                <a:gdLst/>
                <a:ahLst/>
                <a:cxnLst/>
                <a:rect l="l" t="t" r="r" b="b"/>
                <a:pathLst>
                  <a:path w="800336" h="434340">
                    <a:moveTo>
                      <a:pt x="782556" y="187960"/>
                    </a:moveTo>
                    <a:lnTo>
                      <a:pt x="520936" y="11430"/>
                    </a:lnTo>
                    <a:cubicBezTo>
                      <a:pt x="503156" y="0"/>
                      <a:pt x="480296" y="3810"/>
                      <a:pt x="467596" y="21590"/>
                    </a:cubicBezTo>
                    <a:cubicBezTo>
                      <a:pt x="456166" y="39370"/>
                      <a:pt x="459976" y="62230"/>
                      <a:pt x="477756" y="74930"/>
                    </a:cubicBezTo>
                    <a:lnTo>
                      <a:pt x="636506" y="181610"/>
                    </a:lnTo>
                    <a:lnTo>
                      <a:pt x="0" y="181610"/>
                    </a:lnTo>
                    <a:lnTo>
                      <a:pt x="0" y="257810"/>
                    </a:lnTo>
                    <a:lnTo>
                      <a:pt x="636506" y="257810"/>
                    </a:lnTo>
                    <a:lnTo>
                      <a:pt x="477756" y="364490"/>
                    </a:lnTo>
                    <a:cubicBezTo>
                      <a:pt x="459976" y="375920"/>
                      <a:pt x="456166" y="400050"/>
                      <a:pt x="467596" y="417830"/>
                    </a:cubicBezTo>
                    <a:cubicBezTo>
                      <a:pt x="475216" y="429260"/>
                      <a:pt x="486646" y="434340"/>
                      <a:pt x="499346" y="434340"/>
                    </a:cubicBezTo>
                    <a:cubicBezTo>
                      <a:pt x="506966" y="434340"/>
                      <a:pt x="514586" y="431800"/>
                      <a:pt x="520936" y="427990"/>
                    </a:cubicBezTo>
                    <a:lnTo>
                      <a:pt x="783826" y="251460"/>
                    </a:lnTo>
                    <a:cubicBezTo>
                      <a:pt x="793986" y="243840"/>
                      <a:pt x="800336" y="232410"/>
                      <a:pt x="800336" y="219710"/>
                    </a:cubicBezTo>
                    <a:cubicBezTo>
                      <a:pt x="800336" y="207010"/>
                      <a:pt x="793986" y="195580"/>
                      <a:pt x="782556" y="187960"/>
                    </a:cubicBezTo>
                    <a:close/>
                  </a:path>
                </a:pathLst>
              </a:custGeom>
              <a:solidFill>
                <a:srgbClr val="FFFFFF"/>
              </a:solidFill>
            </p:spPr>
          </p:sp>
        </p:grpSp>
      </p:grpSp>
      <p:pic>
        <p:nvPicPr>
          <p:cNvPr id="13" name="Picture 13"/>
          <p:cNvPicPr>
            <a:picLocks noChangeAspect="1"/>
          </p:cNvPicPr>
          <p:nvPr/>
        </p:nvPicPr>
        <p:blipFill>
          <a:blip r:embed="rId2"/>
          <a:srcRect l="1640" r="2259"/>
          <a:stretch>
            <a:fillRect/>
          </a:stretch>
        </p:blipFill>
        <p:spPr>
          <a:xfrm>
            <a:off x="6638017" y="2115173"/>
            <a:ext cx="11252721" cy="6087807"/>
          </a:xfrm>
          <a:prstGeom prst="rect">
            <a:avLst/>
          </a:prstGeom>
        </p:spPr>
      </p:pic>
      <p:sp>
        <p:nvSpPr>
          <p:cNvPr id="14" name="TextBox 14"/>
          <p:cNvSpPr txBox="1"/>
          <p:nvPr/>
        </p:nvSpPr>
        <p:spPr>
          <a:xfrm>
            <a:off x="1375191" y="3829857"/>
            <a:ext cx="5486400" cy="2114550"/>
          </a:xfrm>
          <a:prstGeom prst="rect">
            <a:avLst/>
          </a:prstGeom>
        </p:spPr>
        <p:txBody>
          <a:bodyPr lIns="0" tIns="0" rIns="0" bIns="0" rtlCol="0" anchor="t">
            <a:spAutoFit/>
          </a:bodyPr>
          <a:lstStyle/>
          <a:p>
            <a:pPr>
              <a:lnSpc>
                <a:spcPts val="8400"/>
              </a:lnSpc>
            </a:pPr>
            <a:r>
              <a:rPr lang="en-US" sz="7000">
                <a:solidFill>
                  <a:srgbClr val="FFFFFF"/>
                </a:solidFill>
                <a:latin typeface="Poppins Medium"/>
              </a:rPr>
              <a:t>User Personas</a:t>
            </a:r>
          </a:p>
        </p:txBody>
      </p:sp>
      <p:sp>
        <p:nvSpPr>
          <p:cNvPr id="15" name="TextBox 15"/>
          <p:cNvSpPr txBox="1"/>
          <p:nvPr/>
        </p:nvSpPr>
        <p:spPr>
          <a:xfrm>
            <a:off x="7804675" y="1465099"/>
            <a:ext cx="9786412" cy="609706"/>
          </a:xfrm>
          <a:prstGeom prst="rect">
            <a:avLst/>
          </a:prstGeom>
        </p:spPr>
        <p:txBody>
          <a:bodyPr lIns="0" tIns="0" rIns="0" bIns="0" rtlCol="0" anchor="t">
            <a:spAutoFit/>
          </a:bodyPr>
          <a:lstStyle/>
          <a:p>
            <a:pPr>
              <a:lnSpc>
                <a:spcPts val="4957"/>
              </a:lnSpc>
            </a:pPr>
            <a:endParaRPr/>
          </a:p>
        </p:txBody>
      </p:sp>
      <p:sp>
        <p:nvSpPr>
          <p:cNvPr id="16" name="TextBox 16"/>
          <p:cNvSpPr txBox="1"/>
          <p:nvPr/>
        </p:nvSpPr>
        <p:spPr>
          <a:xfrm>
            <a:off x="9035487" y="8896928"/>
            <a:ext cx="6362700" cy="495300"/>
          </a:xfrm>
          <a:prstGeom prst="rect">
            <a:avLst/>
          </a:prstGeom>
        </p:spPr>
        <p:txBody>
          <a:bodyPr lIns="0" tIns="0" rIns="0" bIns="0" rtlCol="0" anchor="t">
            <a:spAutoFit/>
          </a:bodyPr>
          <a:lstStyle/>
          <a:p>
            <a:pPr>
              <a:lnSpc>
                <a:spcPts val="3900"/>
              </a:lnSpc>
            </a:pPr>
            <a:r>
              <a:rPr lang="en-US" sz="3000">
                <a:solidFill>
                  <a:srgbClr val="FFFFFF"/>
                </a:solidFill>
                <a:latin typeface="Poppins Medium Bold"/>
              </a:rPr>
              <a:t>Key areas we are focusing on</a:t>
            </a:r>
          </a:p>
        </p:txBody>
      </p:sp>
      <p:pic>
        <p:nvPicPr>
          <p:cNvPr id="17" name="Picture 16" descr="Text&#10;&#10;Description automatically generated">
            <a:extLst>
              <a:ext uri="{FF2B5EF4-FFF2-40B4-BE49-F238E27FC236}">
                <a16:creationId xmlns:a16="http://schemas.microsoft.com/office/drawing/2014/main" id="{131D4D9F-65EC-A6F9-3BA4-D6F80711A3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7482348" y="0"/>
            <a:ext cx="10805652" cy="10318152"/>
          </a:xfrm>
          <a:prstGeom prst="rect">
            <a:avLst/>
          </a:prstGeom>
          <a:solidFill>
            <a:srgbClr val="FFFFFF"/>
          </a:solidFill>
        </p:spPr>
      </p:sp>
      <p:grpSp>
        <p:nvGrpSpPr>
          <p:cNvPr id="3" name="Group 3"/>
          <p:cNvGrpSpPr/>
          <p:nvPr/>
        </p:nvGrpSpPr>
        <p:grpSpPr>
          <a:xfrm>
            <a:off x="16927514" y="8831841"/>
            <a:ext cx="663573" cy="663573"/>
            <a:chOff x="0" y="0"/>
            <a:chExt cx="884763" cy="884763"/>
          </a:xfrm>
        </p:grpSpPr>
        <p:grpSp>
          <p:nvGrpSpPr>
            <p:cNvPr id="4" name="Group 4"/>
            <p:cNvGrpSpPr>
              <a:grpSpLocks noChangeAspect="1"/>
            </p:cNvGrpSpPr>
            <p:nvPr/>
          </p:nvGrpSpPr>
          <p:grpSpPr>
            <a:xfrm>
              <a:off x="0" y="0"/>
              <a:ext cx="884763" cy="884763"/>
              <a:chOff x="-2540" y="-2540"/>
              <a:chExt cx="6355080" cy="6355080"/>
            </a:xfrm>
          </p:grpSpPr>
          <p:sp>
            <p:nvSpPr>
              <p:cNvPr id="5" name="Freeform 5"/>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nvGrpSpPr>
            <p:cNvPr id="6" name="Group 6"/>
            <p:cNvGrpSpPr/>
            <p:nvPr/>
          </p:nvGrpSpPr>
          <p:grpSpPr>
            <a:xfrm>
              <a:off x="285164" y="358058"/>
              <a:ext cx="314435" cy="168647"/>
              <a:chOff x="0" y="0"/>
              <a:chExt cx="800336" cy="429260"/>
            </a:xfrm>
          </p:grpSpPr>
          <p:sp>
            <p:nvSpPr>
              <p:cNvPr id="7" name="Freeform 7"/>
              <p:cNvSpPr/>
              <p:nvPr/>
            </p:nvSpPr>
            <p:spPr>
              <a:xfrm>
                <a:off x="0" y="-5080"/>
                <a:ext cx="800336" cy="434340"/>
              </a:xfrm>
              <a:custGeom>
                <a:avLst/>
                <a:gdLst/>
                <a:ahLst/>
                <a:cxnLst/>
                <a:rect l="l" t="t" r="r" b="b"/>
                <a:pathLst>
                  <a:path w="800336" h="434340">
                    <a:moveTo>
                      <a:pt x="782556" y="187960"/>
                    </a:moveTo>
                    <a:lnTo>
                      <a:pt x="520936" y="11430"/>
                    </a:lnTo>
                    <a:cubicBezTo>
                      <a:pt x="503156" y="0"/>
                      <a:pt x="480296" y="3810"/>
                      <a:pt x="467596" y="21590"/>
                    </a:cubicBezTo>
                    <a:cubicBezTo>
                      <a:pt x="456166" y="39370"/>
                      <a:pt x="459976" y="62230"/>
                      <a:pt x="477756" y="74930"/>
                    </a:cubicBezTo>
                    <a:lnTo>
                      <a:pt x="636506" y="181610"/>
                    </a:lnTo>
                    <a:lnTo>
                      <a:pt x="0" y="181610"/>
                    </a:lnTo>
                    <a:lnTo>
                      <a:pt x="0" y="257810"/>
                    </a:lnTo>
                    <a:lnTo>
                      <a:pt x="636506" y="257810"/>
                    </a:lnTo>
                    <a:lnTo>
                      <a:pt x="477756" y="364490"/>
                    </a:lnTo>
                    <a:cubicBezTo>
                      <a:pt x="459976" y="375920"/>
                      <a:pt x="456166" y="400050"/>
                      <a:pt x="467596" y="417830"/>
                    </a:cubicBezTo>
                    <a:cubicBezTo>
                      <a:pt x="475216" y="429260"/>
                      <a:pt x="486646" y="434340"/>
                      <a:pt x="499346" y="434340"/>
                    </a:cubicBezTo>
                    <a:cubicBezTo>
                      <a:pt x="506966" y="434340"/>
                      <a:pt x="514586" y="431800"/>
                      <a:pt x="520936" y="427990"/>
                    </a:cubicBezTo>
                    <a:lnTo>
                      <a:pt x="783826" y="251460"/>
                    </a:lnTo>
                    <a:cubicBezTo>
                      <a:pt x="793986" y="243840"/>
                      <a:pt x="800336" y="232410"/>
                      <a:pt x="800336" y="219710"/>
                    </a:cubicBezTo>
                    <a:cubicBezTo>
                      <a:pt x="800336" y="207010"/>
                      <a:pt x="793986" y="195580"/>
                      <a:pt x="782556" y="187960"/>
                    </a:cubicBezTo>
                    <a:close/>
                  </a:path>
                </a:pathLst>
              </a:custGeom>
              <a:solidFill>
                <a:srgbClr val="FFFFFF"/>
              </a:solidFill>
            </p:spPr>
          </p:sp>
        </p:grpSp>
      </p:grpSp>
      <p:grpSp>
        <p:nvGrpSpPr>
          <p:cNvPr id="8" name="Group 8"/>
          <p:cNvGrpSpPr/>
          <p:nvPr/>
        </p:nvGrpSpPr>
        <p:grpSpPr>
          <a:xfrm>
            <a:off x="16927514" y="8847417"/>
            <a:ext cx="663573" cy="663573"/>
            <a:chOff x="0" y="0"/>
            <a:chExt cx="884763" cy="884763"/>
          </a:xfrm>
        </p:grpSpPr>
        <p:grpSp>
          <p:nvGrpSpPr>
            <p:cNvPr id="9" name="Group 9"/>
            <p:cNvGrpSpPr>
              <a:grpSpLocks noChangeAspect="1"/>
            </p:cNvGrpSpPr>
            <p:nvPr/>
          </p:nvGrpSpPr>
          <p:grpSpPr>
            <a:xfrm>
              <a:off x="0" y="0"/>
              <a:ext cx="884763" cy="884763"/>
              <a:chOff x="-2540" y="-2540"/>
              <a:chExt cx="6355080" cy="6355080"/>
            </a:xfrm>
          </p:grpSpPr>
          <p:sp>
            <p:nvSpPr>
              <p:cNvPr id="10" name="Freeform 10"/>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nvGrpSpPr>
            <p:cNvPr id="11" name="Group 11"/>
            <p:cNvGrpSpPr/>
            <p:nvPr/>
          </p:nvGrpSpPr>
          <p:grpSpPr>
            <a:xfrm>
              <a:off x="285164" y="358058"/>
              <a:ext cx="314435" cy="168647"/>
              <a:chOff x="0" y="0"/>
              <a:chExt cx="800336" cy="429260"/>
            </a:xfrm>
          </p:grpSpPr>
          <p:sp>
            <p:nvSpPr>
              <p:cNvPr id="12" name="Freeform 12"/>
              <p:cNvSpPr/>
              <p:nvPr/>
            </p:nvSpPr>
            <p:spPr>
              <a:xfrm>
                <a:off x="0" y="-5080"/>
                <a:ext cx="800336" cy="434340"/>
              </a:xfrm>
              <a:custGeom>
                <a:avLst/>
                <a:gdLst/>
                <a:ahLst/>
                <a:cxnLst/>
                <a:rect l="l" t="t" r="r" b="b"/>
                <a:pathLst>
                  <a:path w="800336" h="434340">
                    <a:moveTo>
                      <a:pt x="782556" y="187960"/>
                    </a:moveTo>
                    <a:lnTo>
                      <a:pt x="520936" y="11430"/>
                    </a:lnTo>
                    <a:cubicBezTo>
                      <a:pt x="503156" y="0"/>
                      <a:pt x="480296" y="3810"/>
                      <a:pt x="467596" y="21590"/>
                    </a:cubicBezTo>
                    <a:cubicBezTo>
                      <a:pt x="456166" y="39370"/>
                      <a:pt x="459976" y="62230"/>
                      <a:pt x="477756" y="74930"/>
                    </a:cubicBezTo>
                    <a:lnTo>
                      <a:pt x="636506" y="181610"/>
                    </a:lnTo>
                    <a:lnTo>
                      <a:pt x="0" y="181610"/>
                    </a:lnTo>
                    <a:lnTo>
                      <a:pt x="0" y="257810"/>
                    </a:lnTo>
                    <a:lnTo>
                      <a:pt x="636506" y="257810"/>
                    </a:lnTo>
                    <a:lnTo>
                      <a:pt x="477756" y="364490"/>
                    </a:lnTo>
                    <a:cubicBezTo>
                      <a:pt x="459976" y="375920"/>
                      <a:pt x="456166" y="400050"/>
                      <a:pt x="467596" y="417830"/>
                    </a:cubicBezTo>
                    <a:cubicBezTo>
                      <a:pt x="475216" y="429260"/>
                      <a:pt x="486646" y="434340"/>
                      <a:pt x="499346" y="434340"/>
                    </a:cubicBezTo>
                    <a:cubicBezTo>
                      <a:pt x="506966" y="434340"/>
                      <a:pt x="514586" y="431800"/>
                      <a:pt x="520936" y="427990"/>
                    </a:cubicBezTo>
                    <a:lnTo>
                      <a:pt x="783826" y="251460"/>
                    </a:lnTo>
                    <a:cubicBezTo>
                      <a:pt x="793986" y="243840"/>
                      <a:pt x="800336" y="232410"/>
                      <a:pt x="800336" y="219710"/>
                    </a:cubicBezTo>
                    <a:cubicBezTo>
                      <a:pt x="800336" y="207010"/>
                      <a:pt x="793986" y="195580"/>
                      <a:pt x="782556" y="187960"/>
                    </a:cubicBezTo>
                    <a:close/>
                  </a:path>
                </a:pathLst>
              </a:custGeom>
              <a:solidFill>
                <a:srgbClr val="FFFFFF"/>
              </a:solidFill>
            </p:spPr>
          </p:sp>
        </p:grpSp>
      </p:grpSp>
      <p:pic>
        <p:nvPicPr>
          <p:cNvPr id="13" name="Picture 13"/>
          <p:cNvPicPr>
            <a:picLocks noChangeAspect="1"/>
          </p:cNvPicPr>
          <p:nvPr/>
        </p:nvPicPr>
        <p:blipFill>
          <a:blip r:embed="rId2"/>
          <a:srcRect/>
          <a:stretch>
            <a:fillRect/>
          </a:stretch>
        </p:blipFill>
        <p:spPr>
          <a:xfrm>
            <a:off x="7784228" y="2485463"/>
            <a:ext cx="10201891" cy="5778062"/>
          </a:xfrm>
          <a:prstGeom prst="rect">
            <a:avLst/>
          </a:prstGeom>
        </p:spPr>
      </p:pic>
      <p:sp>
        <p:nvSpPr>
          <p:cNvPr id="14" name="TextBox 14"/>
          <p:cNvSpPr txBox="1"/>
          <p:nvPr/>
        </p:nvSpPr>
        <p:spPr>
          <a:xfrm>
            <a:off x="1375191" y="3829857"/>
            <a:ext cx="5486400" cy="2114550"/>
          </a:xfrm>
          <a:prstGeom prst="rect">
            <a:avLst/>
          </a:prstGeom>
        </p:spPr>
        <p:txBody>
          <a:bodyPr lIns="0" tIns="0" rIns="0" bIns="0" rtlCol="0" anchor="t">
            <a:spAutoFit/>
          </a:bodyPr>
          <a:lstStyle/>
          <a:p>
            <a:pPr>
              <a:lnSpc>
                <a:spcPts val="8400"/>
              </a:lnSpc>
            </a:pPr>
            <a:r>
              <a:rPr lang="en-US" sz="7000">
                <a:solidFill>
                  <a:srgbClr val="FFFFFF"/>
                </a:solidFill>
                <a:latin typeface="Poppins Medium"/>
              </a:rPr>
              <a:t>User Personas</a:t>
            </a:r>
          </a:p>
        </p:txBody>
      </p:sp>
      <p:sp>
        <p:nvSpPr>
          <p:cNvPr id="15" name="TextBox 15"/>
          <p:cNvSpPr txBox="1"/>
          <p:nvPr/>
        </p:nvSpPr>
        <p:spPr>
          <a:xfrm>
            <a:off x="7804675" y="1465099"/>
            <a:ext cx="9786412" cy="609706"/>
          </a:xfrm>
          <a:prstGeom prst="rect">
            <a:avLst/>
          </a:prstGeom>
        </p:spPr>
        <p:txBody>
          <a:bodyPr lIns="0" tIns="0" rIns="0" bIns="0" rtlCol="0" anchor="t">
            <a:spAutoFit/>
          </a:bodyPr>
          <a:lstStyle/>
          <a:p>
            <a:pPr>
              <a:lnSpc>
                <a:spcPts val="4957"/>
              </a:lnSpc>
            </a:pPr>
            <a:endParaRPr/>
          </a:p>
        </p:txBody>
      </p:sp>
      <p:sp>
        <p:nvSpPr>
          <p:cNvPr id="16" name="TextBox 16"/>
          <p:cNvSpPr txBox="1"/>
          <p:nvPr/>
        </p:nvSpPr>
        <p:spPr>
          <a:xfrm>
            <a:off x="9035487" y="8896928"/>
            <a:ext cx="6362700" cy="495300"/>
          </a:xfrm>
          <a:prstGeom prst="rect">
            <a:avLst/>
          </a:prstGeom>
        </p:spPr>
        <p:txBody>
          <a:bodyPr lIns="0" tIns="0" rIns="0" bIns="0" rtlCol="0" anchor="t">
            <a:spAutoFit/>
          </a:bodyPr>
          <a:lstStyle/>
          <a:p>
            <a:pPr>
              <a:lnSpc>
                <a:spcPts val="3900"/>
              </a:lnSpc>
            </a:pPr>
            <a:r>
              <a:rPr lang="en-US" sz="3000">
                <a:solidFill>
                  <a:srgbClr val="FFFFFF"/>
                </a:solidFill>
                <a:latin typeface="Poppins Medium Bold"/>
              </a:rPr>
              <a:t>Key areas we are focusing on</a:t>
            </a:r>
          </a:p>
        </p:txBody>
      </p:sp>
      <p:pic>
        <p:nvPicPr>
          <p:cNvPr id="17" name="Picture 16" descr="Text&#10;&#10;Description automatically generated">
            <a:extLst>
              <a:ext uri="{FF2B5EF4-FFF2-40B4-BE49-F238E27FC236}">
                <a16:creationId xmlns:a16="http://schemas.microsoft.com/office/drawing/2014/main" id="{861D92F8-7C67-0783-0993-A500A96661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6400800" y="0"/>
            <a:ext cx="11902873" cy="10318152"/>
          </a:xfrm>
          <a:prstGeom prst="rect">
            <a:avLst/>
          </a:prstGeom>
          <a:solidFill>
            <a:srgbClr val="FFFFFF"/>
          </a:solidFill>
        </p:spPr>
      </p:sp>
      <p:grpSp>
        <p:nvGrpSpPr>
          <p:cNvPr id="3" name="Group 3"/>
          <p:cNvGrpSpPr/>
          <p:nvPr/>
        </p:nvGrpSpPr>
        <p:grpSpPr>
          <a:xfrm>
            <a:off x="16927514" y="8831841"/>
            <a:ext cx="663573" cy="663573"/>
            <a:chOff x="0" y="0"/>
            <a:chExt cx="884763" cy="884763"/>
          </a:xfrm>
        </p:grpSpPr>
        <p:grpSp>
          <p:nvGrpSpPr>
            <p:cNvPr id="4" name="Group 4"/>
            <p:cNvGrpSpPr>
              <a:grpSpLocks noChangeAspect="1"/>
            </p:cNvGrpSpPr>
            <p:nvPr/>
          </p:nvGrpSpPr>
          <p:grpSpPr>
            <a:xfrm>
              <a:off x="0" y="0"/>
              <a:ext cx="884763" cy="884763"/>
              <a:chOff x="-2540" y="-2540"/>
              <a:chExt cx="6355080" cy="6355080"/>
            </a:xfrm>
          </p:grpSpPr>
          <p:sp>
            <p:nvSpPr>
              <p:cNvPr id="5" name="Freeform 5"/>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nvGrpSpPr>
            <p:cNvPr id="6" name="Group 6"/>
            <p:cNvGrpSpPr/>
            <p:nvPr/>
          </p:nvGrpSpPr>
          <p:grpSpPr>
            <a:xfrm>
              <a:off x="285164" y="358058"/>
              <a:ext cx="314435" cy="168647"/>
              <a:chOff x="0" y="0"/>
              <a:chExt cx="800336" cy="429260"/>
            </a:xfrm>
          </p:grpSpPr>
          <p:sp>
            <p:nvSpPr>
              <p:cNvPr id="7" name="Freeform 7"/>
              <p:cNvSpPr/>
              <p:nvPr/>
            </p:nvSpPr>
            <p:spPr>
              <a:xfrm>
                <a:off x="0" y="-5080"/>
                <a:ext cx="800336" cy="434340"/>
              </a:xfrm>
              <a:custGeom>
                <a:avLst/>
                <a:gdLst/>
                <a:ahLst/>
                <a:cxnLst/>
                <a:rect l="l" t="t" r="r" b="b"/>
                <a:pathLst>
                  <a:path w="800336" h="434340">
                    <a:moveTo>
                      <a:pt x="782556" y="187960"/>
                    </a:moveTo>
                    <a:lnTo>
                      <a:pt x="520936" y="11430"/>
                    </a:lnTo>
                    <a:cubicBezTo>
                      <a:pt x="503156" y="0"/>
                      <a:pt x="480296" y="3810"/>
                      <a:pt x="467596" y="21590"/>
                    </a:cubicBezTo>
                    <a:cubicBezTo>
                      <a:pt x="456166" y="39370"/>
                      <a:pt x="459976" y="62230"/>
                      <a:pt x="477756" y="74930"/>
                    </a:cubicBezTo>
                    <a:lnTo>
                      <a:pt x="636506" y="181610"/>
                    </a:lnTo>
                    <a:lnTo>
                      <a:pt x="0" y="181610"/>
                    </a:lnTo>
                    <a:lnTo>
                      <a:pt x="0" y="257810"/>
                    </a:lnTo>
                    <a:lnTo>
                      <a:pt x="636506" y="257810"/>
                    </a:lnTo>
                    <a:lnTo>
                      <a:pt x="477756" y="364490"/>
                    </a:lnTo>
                    <a:cubicBezTo>
                      <a:pt x="459976" y="375920"/>
                      <a:pt x="456166" y="400050"/>
                      <a:pt x="467596" y="417830"/>
                    </a:cubicBezTo>
                    <a:cubicBezTo>
                      <a:pt x="475216" y="429260"/>
                      <a:pt x="486646" y="434340"/>
                      <a:pt x="499346" y="434340"/>
                    </a:cubicBezTo>
                    <a:cubicBezTo>
                      <a:pt x="506966" y="434340"/>
                      <a:pt x="514586" y="431800"/>
                      <a:pt x="520936" y="427990"/>
                    </a:cubicBezTo>
                    <a:lnTo>
                      <a:pt x="783826" y="251460"/>
                    </a:lnTo>
                    <a:cubicBezTo>
                      <a:pt x="793986" y="243840"/>
                      <a:pt x="800336" y="232410"/>
                      <a:pt x="800336" y="219710"/>
                    </a:cubicBezTo>
                    <a:cubicBezTo>
                      <a:pt x="800336" y="207010"/>
                      <a:pt x="793986" y="195580"/>
                      <a:pt x="782556" y="187960"/>
                    </a:cubicBezTo>
                    <a:close/>
                  </a:path>
                </a:pathLst>
              </a:custGeom>
              <a:solidFill>
                <a:srgbClr val="FFFFFF"/>
              </a:solidFill>
            </p:spPr>
          </p:sp>
        </p:grpSp>
      </p:grpSp>
      <p:grpSp>
        <p:nvGrpSpPr>
          <p:cNvPr id="8" name="Group 8"/>
          <p:cNvGrpSpPr/>
          <p:nvPr/>
        </p:nvGrpSpPr>
        <p:grpSpPr>
          <a:xfrm>
            <a:off x="16927514" y="8847417"/>
            <a:ext cx="663573" cy="663573"/>
            <a:chOff x="0" y="0"/>
            <a:chExt cx="884763" cy="884763"/>
          </a:xfrm>
        </p:grpSpPr>
        <p:grpSp>
          <p:nvGrpSpPr>
            <p:cNvPr id="9" name="Group 9"/>
            <p:cNvGrpSpPr>
              <a:grpSpLocks noChangeAspect="1"/>
            </p:cNvGrpSpPr>
            <p:nvPr/>
          </p:nvGrpSpPr>
          <p:grpSpPr>
            <a:xfrm>
              <a:off x="0" y="0"/>
              <a:ext cx="884763" cy="884763"/>
              <a:chOff x="-2540" y="-2540"/>
              <a:chExt cx="6355080" cy="6355080"/>
            </a:xfrm>
          </p:grpSpPr>
          <p:sp>
            <p:nvSpPr>
              <p:cNvPr id="10" name="Freeform 10"/>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nvGrpSpPr>
            <p:cNvPr id="11" name="Group 11"/>
            <p:cNvGrpSpPr/>
            <p:nvPr/>
          </p:nvGrpSpPr>
          <p:grpSpPr>
            <a:xfrm>
              <a:off x="285164" y="358058"/>
              <a:ext cx="314435" cy="168647"/>
              <a:chOff x="0" y="0"/>
              <a:chExt cx="800336" cy="429260"/>
            </a:xfrm>
          </p:grpSpPr>
          <p:sp>
            <p:nvSpPr>
              <p:cNvPr id="12" name="Freeform 12"/>
              <p:cNvSpPr/>
              <p:nvPr/>
            </p:nvSpPr>
            <p:spPr>
              <a:xfrm>
                <a:off x="0" y="-5080"/>
                <a:ext cx="800336" cy="434340"/>
              </a:xfrm>
              <a:custGeom>
                <a:avLst/>
                <a:gdLst/>
                <a:ahLst/>
                <a:cxnLst/>
                <a:rect l="l" t="t" r="r" b="b"/>
                <a:pathLst>
                  <a:path w="800336" h="434340">
                    <a:moveTo>
                      <a:pt x="782556" y="187960"/>
                    </a:moveTo>
                    <a:lnTo>
                      <a:pt x="520936" y="11430"/>
                    </a:lnTo>
                    <a:cubicBezTo>
                      <a:pt x="503156" y="0"/>
                      <a:pt x="480296" y="3810"/>
                      <a:pt x="467596" y="21590"/>
                    </a:cubicBezTo>
                    <a:cubicBezTo>
                      <a:pt x="456166" y="39370"/>
                      <a:pt x="459976" y="62230"/>
                      <a:pt x="477756" y="74930"/>
                    </a:cubicBezTo>
                    <a:lnTo>
                      <a:pt x="636506" y="181610"/>
                    </a:lnTo>
                    <a:lnTo>
                      <a:pt x="0" y="181610"/>
                    </a:lnTo>
                    <a:lnTo>
                      <a:pt x="0" y="257810"/>
                    </a:lnTo>
                    <a:lnTo>
                      <a:pt x="636506" y="257810"/>
                    </a:lnTo>
                    <a:lnTo>
                      <a:pt x="477756" y="364490"/>
                    </a:lnTo>
                    <a:cubicBezTo>
                      <a:pt x="459976" y="375920"/>
                      <a:pt x="456166" y="400050"/>
                      <a:pt x="467596" y="417830"/>
                    </a:cubicBezTo>
                    <a:cubicBezTo>
                      <a:pt x="475216" y="429260"/>
                      <a:pt x="486646" y="434340"/>
                      <a:pt x="499346" y="434340"/>
                    </a:cubicBezTo>
                    <a:cubicBezTo>
                      <a:pt x="506966" y="434340"/>
                      <a:pt x="514586" y="431800"/>
                      <a:pt x="520936" y="427990"/>
                    </a:cubicBezTo>
                    <a:lnTo>
                      <a:pt x="783826" y="251460"/>
                    </a:lnTo>
                    <a:cubicBezTo>
                      <a:pt x="793986" y="243840"/>
                      <a:pt x="800336" y="232410"/>
                      <a:pt x="800336" y="219710"/>
                    </a:cubicBezTo>
                    <a:cubicBezTo>
                      <a:pt x="800336" y="207010"/>
                      <a:pt x="793986" y="195580"/>
                      <a:pt x="782556" y="187960"/>
                    </a:cubicBezTo>
                    <a:close/>
                  </a:path>
                </a:pathLst>
              </a:custGeom>
              <a:solidFill>
                <a:srgbClr val="FFFFFF"/>
              </a:solidFill>
            </p:spPr>
          </p:sp>
        </p:grpSp>
      </p:grpSp>
      <p:pic>
        <p:nvPicPr>
          <p:cNvPr id="13" name="Picture 13"/>
          <p:cNvPicPr>
            <a:picLocks noChangeAspect="1"/>
          </p:cNvPicPr>
          <p:nvPr/>
        </p:nvPicPr>
        <p:blipFill>
          <a:blip r:embed="rId2"/>
          <a:srcRect/>
          <a:stretch>
            <a:fillRect/>
          </a:stretch>
        </p:blipFill>
        <p:spPr>
          <a:xfrm>
            <a:off x="6529591" y="2074805"/>
            <a:ext cx="11613946" cy="5832667"/>
          </a:xfrm>
          <a:prstGeom prst="rect">
            <a:avLst/>
          </a:prstGeom>
        </p:spPr>
      </p:pic>
      <p:sp>
        <p:nvSpPr>
          <p:cNvPr id="14" name="TextBox 14"/>
          <p:cNvSpPr txBox="1"/>
          <p:nvPr/>
        </p:nvSpPr>
        <p:spPr>
          <a:xfrm>
            <a:off x="1375191" y="3829857"/>
            <a:ext cx="5486400" cy="2114550"/>
          </a:xfrm>
          <a:prstGeom prst="rect">
            <a:avLst/>
          </a:prstGeom>
        </p:spPr>
        <p:txBody>
          <a:bodyPr lIns="0" tIns="0" rIns="0" bIns="0" rtlCol="0" anchor="t">
            <a:spAutoFit/>
          </a:bodyPr>
          <a:lstStyle/>
          <a:p>
            <a:pPr>
              <a:lnSpc>
                <a:spcPts val="8400"/>
              </a:lnSpc>
            </a:pPr>
            <a:r>
              <a:rPr lang="en-US" sz="7000">
                <a:solidFill>
                  <a:srgbClr val="FFFFFF"/>
                </a:solidFill>
                <a:latin typeface="Poppins Medium"/>
              </a:rPr>
              <a:t>User Personas</a:t>
            </a:r>
          </a:p>
        </p:txBody>
      </p:sp>
      <p:sp>
        <p:nvSpPr>
          <p:cNvPr id="15" name="TextBox 15"/>
          <p:cNvSpPr txBox="1"/>
          <p:nvPr/>
        </p:nvSpPr>
        <p:spPr>
          <a:xfrm>
            <a:off x="7804675" y="1465099"/>
            <a:ext cx="9786412" cy="609706"/>
          </a:xfrm>
          <a:prstGeom prst="rect">
            <a:avLst/>
          </a:prstGeom>
        </p:spPr>
        <p:txBody>
          <a:bodyPr lIns="0" tIns="0" rIns="0" bIns="0" rtlCol="0" anchor="t">
            <a:spAutoFit/>
          </a:bodyPr>
          <a:lstStyle/>
          <a:p>
            <a:pPr>
              <a:lnSpc>
                <a:spcPts val="4957"/>
              </a:lnSpc>
            </a:pPr>
            <a:endParaRPr/>
          </a:p>
        </p:txBody>
      </p:sp>
      <p:sp>
        <p:nvSpPr>
          <p:cNvPr id="16" name="TextBox 16"/>
          <p:cNvSpPr txBox="1"/>
          <p:nvPr/>
        </p:nvSpPr>
        <p:spPr>
          <a:xfrm>
            <a:off x="9035487" y="8896928"/>
            <a:ext cx="6362700" cy="495300"/>
          </a:xfrm>
          <a:prstGeom prst="rect">
            <a:avLst/>
          </a:prstGeom>
        </p:spPr>
        <p:txBody>
          <a:bodyPr lIns="0" tIns="0" rIns="0" bIns="0" rtlCol="0" anchor="t">
            <a:spAutoFit/>
          </a:bodyPr>
          <a:lstStyle/>
          <a:p>
            <a:pPr>
              <a:lnSpc>
                <a:spcPts val="3900"/>
              </a:lnSpc>
            </a:pPr>
            <a:r>
              <a:rPr lang="en-US" sz="3000">
                <a:solidFill>
                  <a:srgbClr val="FFFFFF"/>
                </a:solidFill>
                <a:latin typeface="Poppins Medium Bold"/>
              </a:rPr>
              <a:t>Key areas we are focusing on</a:t>
            </a:r>
          </a:p>
        </p:txBody>
      </p:sp>
      <p:pic>
        <p:nvPicPr>
          <p:cNvPr id="17" name="Picture 16" descr="Text&#10;&#10;Description automatically generated">
            <a:extLst>
              <a:ext uri="{FF2B5EF4-FFF2-40B4-BE49-F238E27FC236}">
                <a16:creationId xmlns:a16="http://schemas.microsoft.com/office/drawing/2014/main" id="{CBF2B913-C8D6-7961-EBBC-4F9FAE9925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6385127" y="0"/>
            <a:ext cx="11902873" cy="10318152"/>
          </a:xfrm>
          <a:prstGeom prst="rect">
            <a:avLst/>
          </a:prstGeom>
          <a:solidFill>
            <a:srgbClr val="FFFFFF"/>
          </a:solidFill>
        </p:spPr>
      </p:sp>
      <p:grpSp>
        <p:nvGrpSpPr>
          <p:cNvPr id="3" name="Group 3"/>
          <p:cNvGrpSpPr/>
          <p:nvPr/>
        </p:nvGrpSpPr>
        <p:grpSpPr>
          <a:xfrm>
            <a:off x="16927514" y="8831841"/>
            <a:ext cx="663573" cy="663573"/>
            <a:chOff x="0" y="0"/>
            <a:chExt cx="884763" cy="884763"/>
          </a:xfrm>
        </p:grpSpPr>
        <p:grpSp>
          <p:nvGrpSpPr>
            <p:cNvPr id="4" name="Group 4"/>
            <p:cNvGrpSpPr>
              <a:grpSpLocks noChangeAspect="1"/>
            </p:cNvGrpSpPr>
            <p:nvPr/>
          </p:nvGrpSpPr>
          <p:grpSpPr>
            <a:xfrm>
              <a:off x="0" y="0"/>
              <a:ext cx="884763" cy="884763"/>
              <a:chOff x="-2540" y="-2540"/>
              <a:chExt cx="6355080" cy="6355080"/>
            </a:xfrm>
          </p:grpSpPr>
          <p:sp>
            <p:nvSpPr>
              <p:cNvPr id="5" name="Freeform 5"/>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nvGrpSpPr>
            <p:cNvPr id="6" name="Group 6"/>
            <p:cNvGrpSpPr/>
            <p:nvPr/>
          </p:nvGrpSpPr>
          <p:grpSpPr>
            <a:xfrm>
              <a:off x="285164" y="358058"/>
              <a:ext cx="314435" cy="168647"/>
              <a:chOff x="0" y="0"/>
              <a:chExt cx="800336" cy="429260"/>
            </a:xfrm>
          </p:grpSpPr>
          <p:sp>
            <p:nvSpPr>
              <p:cNvPr id="7" name="Freeform 7"/>
              <p:cNvSpPr/>
              <p:nvPr/>
            </p:nvSpPr>
            <p:spPr>
              <a:xfrm>
                <a:off x="0" y="-5080"/>
                <a:ext cx="800336" cy="434340"/>
              </a:xfrm>
              <a:custGeom>
                <a:avLst/>
                <a:gdLst/>
                <a:ahLst/>
                <a:cxnLst/>
                <a:rect l="l" t="t" r="r" b="b"/>
                <a:pathLst>
                  <a:path w="800336" h="434340">
                    <a:moveTo>
                      <a:pt x="782556" y="187960"/>
                    </a:moveTo>
                    <a:lnTo>
                      <a:pt x="520936" y="11430"/>
                    </a:lnTo>
                    <a:cubicBezTo>
                      <a:pt x="503156" y="0"/>
                      <a:pt x="480296" y="3810"/>
                      <a:pt x="467596" y="21590"/>
                    </a:cubicBezTo>
                    <a:cubicBezTo>
                      <a:pt x="456166" y="39370"/>
                      <a:pt x="459976" y="62230"/>
                      <a:pt x="477756" y="74930"/>
                    </a:cubicBezTo>
                    <a:lnTo>
                      <a:pt x="636506" y="181610"/>
                    </a:lnTo>
                    <a:lnTo>
                      <a:pt x="0" y="181610"/>
                    </a:lnTo>
                    <a:lnTo>
                      <a:pt x="0" y="257810"/>
                    </a:lnTo>
                    <a:lnTo>
                      <a:pt x="636506" y="257810"/>
                    </a:lnTo>
                    <a:lnTo>
                      <a:pt x="477756" y="364490"/>
                    </a:lnTo>
                    <a:cubicBezTo>
                      <a:pt x="459976" y="375920"/>
                      <a:pt x="456166" y="400050"/>
                      <a:pt x="467596" y="417830"/>
                    </a:cubicBezTo>
                    <a:cubicBezTo>
                      <a:pt x="475216" y="429260"/>
                      <a:pt x="486646" y="434340"/>
                      <a:pt x="499346" y="434340"/>
                    </a:cubicBezTo>
                    <a:cubicBezTo>
                      <a:pt x="506966" y="434340"/>
                      <a:pt x="514586" y="431800"/>
                      <a:pt x="520936" y="427990"/>
                    </a:cubicBezTo>
                    <a:lnTo>
                      <a:pt x="783826" y="251460"/>
                    </a:lnTo>
                    <a:cubicBezTo>
                      <a:pt x="793986" y="243840"/>
                      <a:pt x="800336" y="232410"/>
                      <a:pt x="800336" y="219710"/>
                    </a:cubicBezTo>
                    <a:cubicBezTo>
                      <a:pt x="800336" y="207010"/>
                      <a:pt x="793986" y="195580"/>
                      <a:pt x="782556" y="187960"/>
                    </a:cubicBezTo>
                    <a:close/>
                  </a:path>
                </a:pathLst>
              </a:custGeom>
              <a:solidFill>
                <a:srgbClr val="FFFFFF"/>
              </a:solidFill>
            </p:spPr>
          </p:sp>
        </p:grpSp>
      </p:grpSp>
      <p:grpSp>
        <p:nvGrpSpPr>
          <p:cNvPr id="8" name="Group 8"/>
          <p:cNvGrpSpPr/>
          <p:nvPr/>
        </p:nvGrpSpPr>
        <p:grpSpPr>
          <a:xfrm>
            <a:off x="16927514" y="8847417"/>
            <a:ext cx="663573" cy="663573"/>
            <a:chOff x="0" y="0"/>
            <a:chExt cx="884763" cy="884763"/>
          </a:xfrm>
        </p:grpSpPr>
        <p:grpSp>
          <p:nvGrpSpPr>
            <p:cNvPr id="9" name="Group 9"/>
            <p:cNvGrpSpPr>
              <a:grpSpLocks noChangeAspect="1"/>
            </p:cNvGrpSpPr>
            <p:nvPr/>
          </p:nvGrpSpPr>
          <p:grpSpPr>
            <a:xfrm>
              <a:off x="0" y="0"/>
              <a:ext cx="884763" cy="884763"/>
              <a:chOff x="-2540" y="-2540"/>
              <a:chExt cx="6355080" cy="6355080"/>
            </a:xfrm>
          </p:grpSpPr>
          <p:sp>
            <p:nvSpPr>
              <p:cNvPr id="10" name="Freeform 10"/>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nvGrpSpPr>
            <p:cNvPr id="11" name="Group 11"/>
            <p:cNvGrpSpPr/>
            <p:nvPr/>
          </p:nvGrpSpPr>
          <p:grpSpPr>
            <a:xfrm>
              <a:off x="285164" y="358058"/>
              <a:ext cx="314435" cy="168647"/>
              <a:chOff x="0" y="0"/>
              <a:chExt cx="800336" cy="429260"/>
            </a:xfrm>
          </p:grpSpPr>
          <p:sp>
            <p:nvSpPr>
              <p:cNvPr id="12" name="Freeform 12"/>
              <p:cNvSpPr/>
              <p:nvPr/>
            </p:nvSpPr>
            <p:spPr>
              <a:xfrm>
                <a:off x="0" y="-5080"/>
                <a:ext cx="800336" cy="434340"/>
              </a:xfrm>
              <a:custGeom>
                <a:avLst/>
                <a:gdLst/>
                <a:ahLst/>
                <a:cxnLst/>
                <a:rect l="l" t="t" r="r" b="b"/>
                <a:pathLst>
                  <a:path w="800336" h="434340">
                    <a:moveTo>
                      <a:pt x="782556" y="187960"/>
                    </a:moveTo>
                    <a:lnTo>
                      <a:pt x="520936" y="11430"/>
                    </a:lnTo>
                    <a:cubicBezTo>
                      <a:pt x="503156" y="0"/>
                      <a:pt x="480296" y="3810"/>
                      <a:pt x="467596" y="21590"/>
                    </a:cubicBezTo>
                    <a:cubicBezTo>
                      <a:pt x="456166" y="39370"/>
                      <a:pt x="459976" y="62230"/>
                      <a:pt x="477756" y="74930"/>
                    </a:cubicBezTo>
                    <a:lnTo>
                      <a:pt x="636506" y="181610"/>
                    </a:lnTo>
                    <a:lnTo>
                      <a:pt x="0" y="181610"/>
                    </a:lnTo>
                    <a:lnTo>
                      <a:pt x="0" y="257810"/>
                    </a:lnTo>
                    <a:lnTo>
                      <a:pt x="636506" y="257810"/>
                    </a:lnTo>
                    <a:lnTo>
                      <a:pt x="477756" y="364490"/>
                    </a:lnTo>
                    <a:cubicBezTo>
                      <a:pt x="459976" y="375920"/>
                      <a:pt x="456166" y="400050"/>
                      <a:pt x="467596" y="417830"/>
                    </a:cubicBezTo>
                    <a:cubicBezTo>
                      <a:pt x="475216" y="429260"/>
                      <a:pt x="486646" y="434340"/>
                      <a:pt x="499346" y="434340"/>
                    </a:cubicBezTo>
                    <a:cubicBezTo>
                      <a:pt x="506966" y="434340"/>
                      <a:pt x="514586" y="431800"/>
                      <a:pt x="520936" y="427990"/>
                    </a:cubicBezTo>
                    <a:lnTo>
                      <a:pt x="783826" y="251460"/>
                    </a:lnTo>
                    <a:cubicBezTo>
                      <a:pt x="793986" y="243840"/>
                      <a:pt x="800336" y="232410"/>
                      <a:pt x="800336" y="219710"/>
                    </a:cubicBezTo>
                    <a:cubicBezTo>
                      <a:pt x="800336" y="207010"/>
                      <a:pt x="793986" y="195580"/>
                      <a:pt x="782556" y="187960"/>
                    </a:cubicBezTo>
                    <a:close/>
                  </a:path>
                </a:pathLst>
              </a:custGeom>
              <a:solidFill>
                <a:srgbClr val="FFFFFF"/>
              </a:solidFill>
            </p:spPr>
          </p:sp>
        </p:grpSp>
      </p:grpSp>
      <p:pic>
        <p:nvPicPr>
          <p:cNvPr id="13" name="Picture 13"/>
          <p:cNvPicPr>
            <a:picLocks noChangeAspect="1"/>
          </p:cNvPicPr>
          <p:nvPr/>
        </p:nvPicPr>
        <p:blipFill>
          <a:blip r:embed="rId2"/>
          <a:srcRect/>
          <a:stretch>
            <a:fillRect/>
          </a:stretch>
        </p:blipFill>
        <p:spPr>
          <a:xfrm>
            <a:off x="6529591" y="2191353"/>
            <a:ext cx="11613946" cy="5935446"/>
          </a:xfrm>
          <a:prstGeom prst="rect">
            <a:avLst/>
          </a:prstGeom>
        </p:spPr>
      </p:pic>
      <p:sp>
        <p:nvSpPr>
          <p:cNvPr id="14" name="TextBox 14"/>
          <p:cNvSpPr txBox="1"/>
          <p:nvPr/>
        </p:nvSpPr>
        <p:spPr>
          <a:xfrm>
            <a:off x="1375191" y="3829857"/>
            <a:ext cx="5486400" cy="2114550"/>
          </a:xfrm>
          <a:prstGeom prst="rect">
            <a:avLst/>
          </a:prstGeom>
        </p:spPr>
        <p:txBody>
          <a:bodyPr lIns="0" tIns="0" rIns="0" bIns="0" rtlCol="0" anchor="t">
            <a:spAutoFit/>
          </a:bodyPr>
          <a:lstStyle/>
          <a:p>
            <a:pPr>
              <a:lnSpc>
                <a:spcPts val="8400"/>
              </a:lnSpc>
            </a:pPr>
            <a:r>
              <a:rPr lang="en-US" sz="7000">
                <a:solidFill>
                  <a:srgbClr val="FFFFFF"/>
                </a:solidFill>
                <a:latin typeface="Poppins Medium"/>
              </a:rPr>
              <a:t>User Personas</a:t>
            </a:r>
          </a:p>
        </p:txBody>
      </p:sp>
      <p:sp>
        <p:nvSpPr>
          <p:cNvPr id="15" name="TextBox 15"/>
          <p:cNvSpPr txBox="1"/>
          <p:nvPr/>
        </p:nvSpPr>
        <p:spPr>
          <a:xfrm>
            <a:off x="7804675" y="1465099"/>
            <a:ext cx="9786412" cy="609706"/>
          </a:xfrm>
          <a:prstGeom prst="rect">
            <a:avLst/>
          </a:prstGeom>
        </p:spPr>
        <p:txBody>
          <a:bodyPr lIns="0" tIns="0" rIns="0" bIns="0" rtlCol="0" anchor="t">
            <a:spAutoFit/>
          </a:bodyPr>
          <a:lstStyle/>
          <a:p>
            <a:pPr>
              <a:lnSpc>
                <a:spcPts val="4957"/>
              </a:lnSpc>
            </a:pPr>
            <a:endParaRPr/>
          </a:p>
        </p:txBody>
      </p:sp>
      <p:sp>
        <p:nvSpPr>
          <p:cNvPr id="16" name="TextBox 16"/>
          <p:cNvSpPr txBox="1"/>
          <p:nvPr/>
        </p:nvSpPr>
        <p:spPr>
          <a:xfrm>
            <a:off x="9035487" y="8896928"/>
            <a:ext cx="6362700" cy="495300"/>
          </a:xfrm>
          <a:prstGeom prst="rect">
            <a:avLst/>
          </a:prstGeom>
        </p:spPr>
        <p:txBody>
          <a:bodyPr lIns="0" tIns="0" rIns="0" bIns="0" rtlCol="0" anchor="t">
            <a:spAutoFit/>
          </a:bodyPr>
          <a:lstStyle/>
          <a:p>
            <a:pPr>
              <a:lnSpc>
                <a:spcPts val="3900"/>
              </a:lnSpc>
            </a:pPr>
            <a:r>
              <a:rPr lang="en-US" sz="3000">
                <a:solidFill>
                  <a:srgbClr val="FFFFFF"/>
                </a:solidFill>
                <a:latin typeface="Poppins Medium Bold"/>
              </a:rPr>
              <a:t>Key areas we are focusing on</a:t>
            </a:r>
          </a:p>
        </p:txBody>
      </p:sp>
      <p:pic>
        <p:nvPicPr>
          <p:cNvPr id="17" name="Picture 16" descr="Text&#10;&#10;Description automatically generated">
            <a:extLst>
              <a:ext uri="{FF2B5EF4-FFF2-40B4-BE49-F238E27FC236}">
                <a16:creationId xmlns:a16="http://schemas.microsoft.com/office/drawing/2014/main" id="{AB14B0DE-DD73-A2A6-0D20-A852A9C284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304509" y="-31152"/>
            <a:ext cx="6983491" cy="10318152"/>
          </a:xfrm>
          <a:prstGeom prst="rect">
            <a:avLst/>
          </a:prstGeom>
          <a:solidFill>
            <a:srgbClr val="14110F"/>
          </a:solidFill>
        </p:spPr>
      </p:sp>
      <p:sp>
        <p:nvSpPr>
          <p:cNvPr id="3" name="TextBox 3"/>
          <p:cNvSpPr txBox="1"/>
          <p:nvPr/>
        </p:nvSpPr>
        <p:spPr>
          <a:xfrm>
            <a:off x="12794226" y="3186440"/>
            <a:ext cx="4426974" cy="3057525"/>
          </a:xfrm>
          <a:prstGeom prst="rect">
            <a:avLst/>
          </a:prstGeom>
        </p:spPr>
        <p:txBody>
          <a:bodyPr lIns="0" tIns="0" rIns="0" bIns="0" rtlCol="0" anchor="t">
            <a:spAutoFit/>
          </a:bodyPr>
          <a:lstStyle/>
          <a:p>
            <a:pPr>
              <a:lnSpc>
                <a:spcPts val="8040"/>
              </a:lnSpc>
            </a:pPr>
            <a:r>
              <a:rPr lang="en-US" sz="6700">
                <a:solidFill>
                  <a:srgbClr val="FFFFFF"/>
                </a:solidFill>
                <a:latin typeface="Poppins Medium"/>
              </a:rPr>
              <a:t>Error Handling</a:t>
            </a:r>
          </a:p>
          <a:p>
            <a:pPr>
              <a:lnSpc>
                <a:spcPts val="8040"/>
              </a:lnSpc>
            </a:pPr>
            <a:endParaRPr lang="en-US" sz="6700">
              <a:solidFill>
                <a:srgbClr val="FFFFFF"/>
              </a:solidFill>
              <a:latin typeface="Poppins Medium"/>
            </a:endParaRPr>
          </a:p>
        </p:txBody>
      </p:sp>
      <p:sp>
        <p:nvSpPr>
          <p:cNvPr id="4" name="TextBox 4"/>
          <p:cNvSpPr txBox="1"/>
          <p:nvPr/>
        </p:nvSpPr>
        <p:spPr>
          <a:xfrm>
            <a:off x="1066800" y="2324100"/>
            <a:ext cx="8825933" cy="5310008"/>
          </a:xfrm>
          <a:prstGeom prst="rect">
            <a:avLst/>
          </a:prstGeom>
        </p:spPr>
        <p:txBody>
          <a:bodyPr lIns="0" tIns="0" rIns="0" bIns="0" rtlCol="0" anchor="t">
            <a:spAutoFit/>
          </a:bodyPr>
          <a:lstStyle/>
          <a:p>
            <a:pPr marL="932597" lvl="1" indent="-466299">
              <a:lnSpc>
                <a:spcPts val="6047"/>
              </a:lnSpc>
              <a:buFont typeface="Arial"/>
              <a:buChar char="•"/>
            </a:pPr>
            <a:r>
              <a:rPr lang="en-US" sz="4319" dirty="0">
                <a:solidFill>
                  <a:srgbClr val="14110F"/>
                </a:solidFill>
                <a:latin typeface="Public Sans"/>
              </a:rPr>
              <a:t>Let users know as soon as they make a mistake</a:t>
            </a:r>
          </a:p>
          <a:p>
            <a:pPr marL="932597" lvl="1" indent="-466299">
              <a:lnSpc>
                <a:spcPts val="6047"/>
              </a:lnSpc>
              <a:buFont typeface="Arial"/>
              <a:buChar char="•"/>
            </a:pPr>
            <a:r>
              <a:rPr lang="en-US" sz="4319" dirty="0">
                <a:solidFill>
                  <a:srgbClr val="14110F"/>
                </a:solidFill>
                <a:latin typeface="Arimo"/>
              </a:rPr>
              <a:t>Make errors prominent</a:t>
            </a:r>
          </a:p>
          <a:p>
            <a:pPr marL="932597" lvl="1" indent="-466299">
              <a:lnSpc>
                <a:spcPts val="6047"/>
              </a:lnSpc>
              <a:buFont typeface="Arial"/>
              <a:buChar char="•"/>
            </a:pPr>
            <a:r>
              <a:rPr lang="en-US" sz="4319" dirty="0">
                <a:solidFill>
                  <a:srgbClr val="14110F"/>
                </a:solidFill>
                <a:latin typeface="Arimo"/>
              </a:rPr>
              <a:t>Show error messages in context</a:t>
            </a:r>
          </a:p>
          <a:p>
            <a:pPr marL="932597" lvl="1" indent="-466299">
              <a:lnSpc>
                <a:spcPts val="6047"/>
              </a:lnSpc>
              <a:buFont typeface="Arial"/>
              <a:buChar char="•"/>
            </a:pPr>
            <a:r>
              <a:rPr lang="en-US" sz="4319" dirty="0">
                <a:solidFill>
                  <a:srgbClr val="14110F"/>
                </a:solidFill>
                <a:latin typeface="Arimo"/>
              </a:rPr>
              <a:t>Ensure messages are easy to understand and helpful</a:t>
            </a:r>
          </a:p>
        </p:txBody>
      </p:sp>
      <p:pic>
        <p:nvPicPr>
          <p:cNvPr id="5" name="Picture 4" descr="Text&#10;&#10;Description automatically generated">
            <a:extLst>
              <a:ext uri="{FF2B5EF4-FFF2-40B4-BE49-F238E27FC236}">
                <a16:creationId xmlns:a16="http://schemas.microsoft.com/office/drawing/2014/main" id="{22E2E673-F91E-E8F0-CFFE-3EBA74CF6D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304509" y="-31152"/>
            <a:ext cx="6983491" cy="10318152"/>
          </a:xfrm>
          <a:prstGeom prst="rect">
            <a:avLst/>
          </a:prstGeom>
          <a:solidFill>
            <a:srgbClr val="14110F"/>
          </a:solidFill>
        </p:spPr>
      </p:sp>
      <p:sp>
        <p:nvSpPr>
          <p:cNvPr id="3" name="TextBox 3"/>
          <p:cNvSpPr txBox="1"/>
          <p:nvPr/>
        </p:nvSpPr>
        <p:spPr>
          <a:xfrm>
            <a:off x="12075816" y="2808900"/>
            <a:ext cx="5440877" cy="4037513"/>
          </a:xfrm>
          <a:prstGeom prst="rect">
            <a:avLst/>
          </a:prstGeom>
        </p:spPr>
        <p:txBody>
          <a:bodyPr lIns="0" tIns="0" rIns="0" bIns="0" rtlCol="0" anchor="t">
            <a:spAutoFit/>
          </a:bodyPr>
          <a:lstStyle/>
          <a:p>
            <a:pPr>
              <a:lnSpc>
                <a:spcPts val="7943"/>
              </a:lnSpc>
            </a:pPr>
            <a:r>
              <a:rPr lang="en-US" sz="6619">
                <a:solidFill>
                  <a:srgbClr val="FFFFFF"/>
                </a:solidFill>
                <a:latin typeface="Poppins Medium"/>
              </a:rPr>
              <a:t>Usability Testing Objectives and Tasks</a:t>
            </a:r>
          </a:p>
        </p:txBody>
      </p:sp>
      <p:sp>
        <p:nvSpPr>
          <p:cNvPr id="4" name="TextBox 4"/>
          <p:cNvSpPr txBox="1"/>
          <p:nvPr/>
        </p:nvSpPr>
        <p:spPr>
          <a:xfrm>
            <a:off x="990600" y="1178125"/>
            <a:ext cx="8947094" cy="7899598"/>
          </a:xfrm>
          <a:prstGeom prst="rect">
            <a:avLst/>
          </a:prstGeom>
        </p:spPr>
        <p:txBody>
          <a:bodyPr lIns="0" tIns="0" rIns="0" bIns="0" rtlCol="0" anchor="t">
            <a:spAutoFit/>
          </a:bodyPr>
          <a:lstStyle/>
          <a:p>
            <a:pPr marL="798820" lvl="1" indent="-399410">
              <a:lnSpc>
                <a:spcPts val="4439"/>
              </a:lnSpc>
              <a:buFont typeface="Arial"/>
              <a:buChar char="•"/>
            </a:pPr>
            <a:r>
              <a:rPr lang="en-US" sz="3699" dirty="0">
                <a:solidFill>
                  <a:srgbClr val="000000"/>
                </a:solidFill>
                <a:latin typeface="Arial" panose="020B0604020202020204" pitchFamily="34" charset="0"/>
                <a:cs typeface="Arial" panose="020B0604020202020204" pitchFamily="34" charset="0"/>
              </a:rPr>
              <a:t>Conduct surveys to track the customer satisfaction with personalized travel experience</a:t>
            </a:r>
          </a:p>
          <a:p>
            <a:pPr marL="798820" lvl="1" indent="-399410">
              <a:lnSpc>
                <a:spcPts val="4439"/>
              </a:lnSpc>
              <a:buFont typeface="Arial"/>
              <a:buChar char="•"/>
            </a:pPr>
            <a:r>
              <a:rPr lang="en-US" sz="3699" dirty="0">
                <a:solidFill>
                  <a:srgbClr val="000000"/>
                </a:solidFill>
                <a:latin typeface="Arial" panose="020B0604020202020204" pitchFamily="34" charset="0"/>
                <a:cs typeface="Arial" panose="020B0604020202020204" pitchFamily="34" charset="0"/>
              </a:rPr>
              <a:t>Collect reviews if  users experienced successful bookings  with redirected sites from Wanderlust website</a:t>
            </a:r>
          </a:p>
          <a:p>
            <a:pPr marL="798820" lvl="1" indent="-399410">
              <a:lnSpc>
                <a:spcPts val="4439"/>
              </a:lnSpc>
              <a:buFont typeface="Arial"/>
              <a:buChar char="•"/>
            </a:pPr>
            <a:r>
              <a:rPr lang="en-US" sz="3699" dirty="0">
                <a:solidFill>
                  <a:srgbClr val="000000"/>
                </a:solidFill>
                <a:latin typeface="Arial" panose="020B0604020202020204" pitchFamily="34" charset="0"/>
                <a:cs typeface="Arial" panose="020B0604020202020204" pitchFamily="34" charset="0"/>
              </a:rPr>
              <a:t>Collect reviews about quality of the website response</a:t>
            </a:r>
          </a:p>
          <a:p>
            <a:pPr marL="798820" lvl="1" indent="-399410">
              <a:lnSpc>
                <a:spcPts val="4439"/>
              </a:lnSpc>
              <a:buFont typeface="Arial"/>
              <a:buChar char="•"/>
            </a:pPr>
            <a:r>
              <a:rPr lang="en-US" sz="3699" dirty="0">
                <a:solidFill>
                  <a:srgbClr val="000000"/>
                </a:solidFill>
                <a:latin typeface="Arial" panose="020B0604020202020204" pitchFamily="34" charset="0"/>
                <a:cs typeface="Arial" panose="020B0604020202020204" pitchFamily="34" charset="0"/>
              </a:rPr>
              <a:t>Take feedback from each customer to analyze how different and how user-friendly the service is being offered to different age groups</a:t>
            </a:r>
          </a:p>
          <a:p>
            <a:pPr marL="798820" lvl="1" indent="-399410">
              <a:lnSpc>
                <a:spcPts val="4439"/>
              </a:lnSpc>
              <a:buFont typeface="Arial"/>
              <a:buChar char="•"/>
            </a:pPr>
            <a:r>
              <a:rPr lang="en-US" sz="3699" dirty="0">
                <a:solidFill>
                  <a:srgbClr val="000000"/>
                </a:solidFill>
                <a:latin typeface="Arial" panose="020B0604020202020204" pitchFamily="34" charset="0"/>
                <a:cs typeface="Arial" panose="020B0604020202020204" pitchFamily="34" charset="0"/>
              </a:rPr>
              <a:t>Conduct surveys to learn about quality of customer support offered</a:t>
            </a:r>
          </a:p>
        </p:txBody>
      </p:sp>
      <p:pic>
        <p:nvPicPr>
          <p:cNvPr id="5" name="Picture 4" descr="Text&#10;&#10;Description automatically generated">
            <a:extLst>
              <a:ext uri="{FF2B5EF4-FFF2-40B4-BE49-F238E27FC236}">
                <a16:creationId xmlns:a16="http://schemas.microsoft.com/office/drawing/2014/main" id="{F6D1AB3E-7D32-DC69-6506-8740A46EA2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304509" y="-31152"/>
            <a:ext cx="6983491" cy="10318152"/>
          </a:xfrm>
          <a:prstGeom prst="rect">
            <a:avLst/>
          </a:prstGeom>
          <a:solidFill>
            <a:srgbClr val="14110F"/>
          </a:solidFill>
        </p:spPr>
      </p:sp>
      <p:sp>
        <p:nvSpPr>
          <p:cNvPr id="3" name="TextBox 3"/>
          <p:cNvSpPr txBox="1"/>
          <p:nvPr/>
        </p:nvSpPr>
        <p:spPr>
          <a:xfrm>
            <a:off x="12794226" y="4205615"/>
            <a:ext cx="4426974" cy="1019175"/>
          </a:xfrm>
          <a:prstGeom prst="rect">
            <a:avLst/>
          </a:prstGeom>
        </p:spPr>
        <p:txBody>
          <a:bodyPr lIns="0" tIns="0" rIns="0" bIns="0" rtlCol="0" anchor="t">
            <a:spAutoFit/>
          </a:bodyPr>
          <a:lstStyle/>
          <a:p>
            <a:pPr>
              <a:lnSpc>
                <a:spcPts val="8040"/>
              </a:lnSpc>
            </a:pPr>
            <a:r>
              <a:rPr lang="en-US" sz="6700">
                <a:solidFill>
                  <a:srgbClr val="FFFFFF"/>
                </a:solidFill>
                <a:latin typeface="Poppins Medium"/>
              </a:rPr>
              <a:t>Planes</a:t>
            </a:r>
          </a:p>
        </p:txBody>
      </p:sp>
      <p:sp>
        <p:nvSpPr>
          <p:cNvPr id="4" name="TextBox 4"/>
          <p:cNvSpPr txBox="1"/>
          <p:nvPr/>
        </p:nvSpPr>
        <p:spPr>
          <a:xfrm>
            <a:off x="653525" y="825022"/>
            <a:ext cx="10067032" cy="7386638"/>
          </a:xfrm>
          <a:prstGeom prst="rect">
            <a:avLst/>
          </a:prstGeom>
        </p:spPr>
        <p:txBody>
          <a:bodyPr lIns="0" tIns="0" rIns="0" bIns="0" rtlCol="0" anchor="t">
            <a:spAutoFit/>
          </a:bodyPr>
          <a:lstStyle/>
          <a:p>
            <a:pPr marL="647703" lvl="1" indent="-323852" algn="just">
              <a:lnSpc>
                <a:spcPts val="3600"/>
              </a:lnSpc>
              <a:buFont typeface="Arial"/>
              <a:buChar char="•"/>
            </a:pPr>
            <a:r>
              <a:rPr lang="en-US" sz="3000" dirty="0">
                <a:solidFill>
                  <a:srgbClr val="000000"/>
                </a:solidFill>
                <a:latin typeface="Arial" panose="020B0604020202020204" pitchFamily="34" charset="0"/>
                <a:cs typeface="Arial" panose="020B0604020202020204" pitchFamily="34" charset="0"/>
              </a:rPr>
              <a:t>The Strategy: We incorporated not only what the people running the product want to get out of it but what the users want to get out of the product as well.</a:t>
            </a:r>
          </a:p>
          <a:p>
            <a:pPr marL="647703" lvl="1" indent="-323852" algn="just">
              <a:lnSpc>
                <a:spcPts val="3600"/>
              </a:lnSpc>
              <a:buFont typeface="Arial"/>
              <a:buChar char="•"/>
            </a:pPr>
            <a:r>
              <a:rPr lang="en-US" sz="3000" dirty="0">
                <a:solidFill>
                  <a:srgbClr val="000000"/>
                </a:solidFill>
                <a:latin typeface="Arial" panose="020B0604020202020204" pitchFamily="34" charset="0"/>
                <a:cs typeface="Arial" panose="020B0604020202020204" pitchFamily="34" charset="0"/>
              </a:rPr>
              <a:t>The Scope: We defined the way in which the various features and functions of the product fit together. </a:t>
            </a:r>
          </a:p>
          <a:p>
            <a:pPr marL="647703" lvl="1" indent="-323852" algn="just">
              <a:lnSpc>
                <a:spcPts val="3600"/>
              </a:lnSpc>
              <a:buFont typeface="Arial"/>
              <a:buChar char="•"/>
            </a:pPr>
            <a:r>
              <a:rPr lang="en-US" sz="3000" dirty="0">
                <a:solidFill>
                  <a:srgbClr val="000000"/>
                </a:solidFill>
                <a:latin typeface="Arial" panose="020B0604020202020204" pitchFamily="34" charset="0"/>
                <a:cs typeface="Arial" panose="020B0604020202020204" pitchFamily="34" charset="0"/>
              </a:rPr>
              <a:t>The Structure: We defined the abstract structure of the product such as the arrangement of navigational elements </a:t>
            </a:r>
            <a:r>
              <a:rPr lang="en-US" sz="3000" dirty="0" err="1">
                <a:solidFill>
                  <a:srgbClr val="000000"/>
                </a:solidFill>
                <a:latin typeface="Arial" panose="020B0604020202020204" pitchFamily="34" charset="0"/>
                <a:cs typeface="Arial" panose="020B0604020202020204" pitchFamily="34" charset="0"/>
              </a:rPr>
              <a:t>etc</a:t>
            </a:r>
            <a:r>
              <a:rPr lang="en-US" sz="3000" dirty="0">
                <a:solidFill>
                  <a:srgbClr val="000000"/>
                </a:solidFill>
                <a:latin typeface="Arial" panose="020B0604020202020204" pitchFamily="34" charset="0"/>
                <a:cs typeface="Arial" panose="020B0604020202020204" pitchFamily="34" charset="0"/>
              </a:rPr>
              <a:t>;</a:t>
            </a:r>
          </a:p>
          <a:p>
            <a:pPr marL="647703" lvl="1" indent="-323852" algn="just">
              <a:lnSpc>
                <a:spcPts val="3600"/>
              </a:lnSpc>
              <a:buFont typeface="Arial"/>
              <a:buChar char="•"/>
            </a:pPr>
            <a:r>
              <a:rPr lang="en-US" sz="3000" dirty="0">
                <a:solidFill>
                  <a:srgbClr val="000000"/>
                </a:solidFill>
                <a:latin typeface="Arial" panose="020B0604020202020204" pitchFamily="34" charset="0"/>
                <a:cs typeface="Arial" panose="020B0604020202020204" pitchFamily="34" charset="0"/>
              </a:rPr>
              <a:t>The Skeleton: We defined the placement of buttons, controls, photos, and blocks of text to optimize the arrangement of these elements for maximum effect and efficiency</a:t>
            </a:r>
          </a:p>
          <a:p>
            <a:pPr marL="647703" lvl="1" indent="-323852" algn="just">
              <a:lnSpc>
                <a:spcPts val="3600"/>
              </a:lnSpc>
              <a:buFont typeface="Arial"/>
              <a:buChar char="•"/>
            </a:pPr>
            <a:r>
              <a:rPr lang="en-US" sz="3000" dirty="0">
                <a:solidFill>
                  <a:srgbClr val="000000"/>
                </a:solidFill>
                <a:latin typeface="Arial" panose="020B0604020202020204" pitchFamily="34" charset="0"/>
                <a:cs typeface="Arial" panose="020B0604020202020204" pitchFamily="34" charset="0"/>
              </a:rPr>
              <a:t>The Surface: On the surface, you see a series of pages, made up of images and text. Some of these images are things you can click on, performing some sort of function such as taking you to checkout page.</a:t>
            </a:r>
          </a:p>
        </p:txBody>
      </p:sp>
      <p:pic>
        <p:nvPicPr>
          <p:cNvPr id="5" name="Picture 4" descr="Text&#10;&#10;Description automatically generated">
            <a:extLst>
              <a:ext uri="{FF2B5EF4-FFF2-40B4-BE49-F238E27FC236}">
                <a16:creationId xmlns:a16="http://schemas.microsoft.com/office/drawing/2014/main" id="{332F3BA0-99DF-8955-6BC2-9780DD35A6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2430605" y="-31152"/>
            <a:ext cx="5857395" cy="10318152"/>
          </a:xfrm>
          <a:prstGeom prst="rect">
            <a:avLst/>
          </a:prstGeom>
          <a:solidFill>
            <a:srgbClr val="14110F"/>
          </a:solidFill>
        </p:spPr>
      </p:sp>
      <p:sp>
        <p:nvSpPr>
          <p:cNvPr id="3" name="TextBox 3"/>
          <p:cNvSpPr txBox="1"/>
          <p:nvPr/>
        </p:nvSpPr>
        <p:spPr>
          <a:xfrm>
            <a:off x="12741576" y="3696027"/>
            <a:ext cx="5235453" cy="2038350"/>
          </a:xfrm>
          <a:prstGeom prst="rect">
            <a:avLst/>
          </a:prstGeom>
        </p:spPr>
        <p:txBody>
          <a:bodyPr lIns="0" tIns="0" rIns="0" bIns="0" rtlCol="0" anchor="t">
            <a:spAutoFit/>
          </a:bodyPr>
          <a:lstStyle/>
          <a:p>
            <a:pPr>
              <a:lnSpc>
                <a:spcPts val="8040"/>
              </a:lnSpc>
            </a:pPr>
            <a:r>
              <a:rPr lang="en-US" sz="6700">
                <a:solidFill>
                  <a:srgbClr val="FFFFFF"/>
                </a:solidFill>
                <a:latin typeface="Poppins Medium"/>
              </a:rPr>
              <a:t>Onboarding Screen</a:t>
            </a:r>
          </a:p>
        </p:txBody>
      </p:sp>
      <p:pic>
        <p:nvPicPr>
          <p:cNvPr id="6" name="Picture 5">
            <a:extLst>
              <a:ext uri="{FF2B5EF4-FFF2-40B4-BE49-F238E27FC236}">
                <a16:creationId xmlns:a16="http://schemas.microsoft.com/office/drawing/2014/main" id="{CC095463-4419-DB3B-84DE-8C30B56D4E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7600" y="367183"/>
            <a:ext cx="4724400" cy="9552633"/>
          </a:xfrm>
          <a:prstGeom prst="rect">
            <a:avLst/>
          </a:prstGeom>
        </p:spPr>
      </p:pic>
      <p:pic>
        <p:nvPicPr>
          <p:cNvPr id="7" name="Picture 6" descr="Text&#10;&#10;Description automatically generated">
            <a:extLst>
              <a:ext uri="{FF2B5EF4-FFF2-40B4-BE49-F238E27FC236}">
                <a16:creationId xmlns:a16="http://schemas.microsoft.com/office/drawing/2014/main" id="{93AA0EE7-69C7-DDD7-1832-D076E8F6AF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2430605" y="-31152"/>
            <a:ext cx="5857395" cy="10318152"/>
          </a:xfrm>
          <a:prstGeom prst="rect">
            <a:avLst/>
          </a:prstGeom>
          <a:solidFill>
            <a:srgbClr val="14110F"/>
          </a:solidFill>
        </p:spPr>
      </p:sp>
      <p:sp>
        <p:nvSpPr>
          <p:cNvPr id="3" name="TextBox 3"/>
          <p:cNvSpPr txBox="1"/>
          <p:nvPr/>
        </p:nvSpPr>
        <p:spPr>
          <a:xfrm>
            <a:off x="12741576" y="4205615"/>
            <a:ext cx="5235453" cy="1019175"/>
          </a:xfrm>
          <a:prstGeom prst="rect">
            <a:avLst/>
          </a:prstGeom>
        </p:spPr>
        <p:txBody>
          <a:bodyPr lIns="0" tIns="0" rIns="0" bIns="0" rtlCol="0" anchor="t">
            <a:spAutoFit/>
          </a:bodyPr>
          <a:lstStyle/>
          <a:p>
            <a:pPr>
              <a:lnSpc>
                <a:spcPts val="8040"/>
              </a:lnSpc>
            </a:pPr>
            <a:r>
              <a:rPr lang="en-US" sz="6700">
                <a:solidFill>
                  <a:srgbClr val="FFFFFF"/>
                </a:solidFill>
                <a:latin typeface="Poppins Medium"/>
              </a:rPr>
              <a:t>Demo</a:t>
            </a:r>
          </a:p>
        </p:txBody>
      </p:sp>
      <p:sp>
        <p:nvSpPr>
          <p:cNvPr id="4" name="TextBox 4"/>
          <p:cNvSpPr txBox="1"/>
          <p:nvPr/>
        </p:nvSpPr>
        <p:spPr>
          <a:xfrm>
            <a:off x="1143000" y="1562100"/>
            <a:ext cx="10558387" cy="4548008"/>
          </a:xfrm>
          <a:prstGeom prst="rect">
            <a:avLst/>
          </a:prstGeom>
        </p:spPr>
        <p:txBody>
          <a:bodyPr lIns="0" tIns="0" rIns="0" bIns="0" rtlCol="0" anchor="t">
            <a:spAutoFit/>
          </a:bodyPr>
          <a:lstStyle/>
          <a:p>
            <a:pPr>
              <a:lnSpc>
                <a:spcPts val="6047"/>
              </a:lnSpc>
            </a:pPr>
            <a:r>
              <a:rPr lang="en-US" sz="4319" dirty="0">
                <a:solidFill>
                  <a:srgbClr val="14110F"/>
                </a:solidFill>
                <a:latin typeface="Public Sans Bold"/>
              </a:rPr>
              <a:t>                     Figma Prototype</a:t>
            </a:r>
          </a:p>
          <a:p>
            <a:pPr>
              <a:lnSpc>
                <a:spcPts val="6047"/>
              </a:lnSpc>
            </a:pPr>
            <a:endParaRPr lang="en-US" sz="4319" dirty="0">
              <a:solidFill>
                <a:srgbClr val="14110F"/>
              </a:solidFill>
              <a:latin typeface="Public Sans Bold"/>
            </a:endParaRPr>
          </a:p>
          <a:p>
            <a:pPr>
              <a:lnSpc>
                <a:spcPts val="6047"/>
              </a:lnSpc>
            </a:pPr>
            <a:endParaRPr lang="en-US" sz="4319" dirty="0">
              <a:solidFill>
                <a:srgbClr val="14110F"/>
              </a:solidFill>
              <a:latin typeface="Public Sans Bold"/>
            </a:endParaRPr>
          </a:p>
          <a:p>
            <a:pPr>
              <a:lnSpc>
                <a:spcPts val="6047"/>
              </a:lnSpc>
            </a:pPr>
            <a:r>
              <a:rPr lang="en-US" sz="4319" u="sng" dirty="0">
                <a:solidFill>
                  <a:srgbClr val="14110F"/>
                </a:solidFill>
                <a:latin typeface="Public Sans"/>
                <a:hlinkClick r:id="rId2"/>
              </a:rPr>
              <a:t>https://www.figma.com/file/7HvpqWTaQ1RRZXsxI4zIDS/WanderOn?node-id=168%3A1393</a:t>
            </a:r>
            <a:endParaRPr lang="en-US" sz="4319" u="sng" dirty="0">
              <a:solidFill>
                <a:srgbClr val="14110F"/>
              </a:solidFill>
              <a:latin typeface="Public Sans"/>
            </a:endParaRPr>
          </a:p>
        </p:txBody>
      </p:sp>
      <p:pic>
        <p:nvPicPr>
          <p:cNvPr id="5" name="Picture 4" descr="Text&#10;&#10;Description automatically generated">
            <a:extLst>
              <a:ext uri="{FF2B5EF4-FFF2-40B4-BE49-F238E27FC236}">
                <a16:creationId xmlns:a16="http://schemas.microsoft.com/office/drawing/2014/main" id="{0411D879-3E72-6BFA-3AD7-F7B0C5B3CF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110F"/>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103359"/>
            <a:ext cx="7703574" cy="2252140"/>
            <a:chOff x="0" y="0"/>
            <a:chExt cx="10271432" cy="3002854"/>
          </a:xfrm>
        </p:grpSpPr>
        <p:sp>
          <p:nvSpPr>
            <p:cNvPr id="3" name="TextBox 3"/>
            <p:cNvSpPr txBox="1"/>
            <p:nvPr/>
          </p:nvSpPr>
          <p:spPr>
            <a:xfrm>
              <a:off x="0" y="0"/>
              <a:ext cx="10271432" cy="1409700"/>
            </a:xfrm>
            <a:prstGeom prst="rect">
              <a:avLst/>
            </a:prstGeom>
          </p:spPr>
          <p:txBody>
            <a:bodyPr lIns="0" tIns="0" rIns="0" bIns="0" rtlCol="0" anchor="t">
              <a:spAutoFit/>
            </a:bodyPr>
            <a:lstStyle/>
            <a:p>
              <a:pPr>
                <a:lnSpc>
                  <a:spcPts val="8400"/>
                </a:lnSpc>
              </a:pPr>
              <a:r>
                <a:rPr lang="en-US" sz="7000">
                  <a:solidFill>
                    <a:srgbClr val="FFFFFF"/>
                  </a:solidFill>
                  <a:latin typeface="Poppins Medium"/>
                </a:rPr>
                <a:t>Today's Agenda</a:t>
              </a:r>
            </a:p>
          </p:txBody>
        </p:sp>
        <p:sp>
          <p:nvSpPr>
            <p:cNvPr id="4" name="TextBox 4"/>
            <p:cNvSpPr txBox="1"/>
            <p:nvPr/>
          </p:nvSpPr>
          <p:spPr>
            <a:xfrm>
              <a:off x="0" y="2355154"/>
              <a:ext cx="10271432" cy="647700"/>
            </a:xfrm>
            <a:prstGeom prst="rect">
              <a:avLst/>
            </a:prstGeom>
          </p:spPr>
          <p:txBody>
            <a:bodyPr lIns="0" tIns="0" rIns="0" bIns="0" rtlCol="0" anchor="t">
              <a:spAutoFit/>
            </a:bodyPr>
            <a:lstStyle/>
            <a:p>
              <a:pPr>
                <a:lnSpc>
                  <a:spcPts val="3900"/>
                </a:lnSpc>
              </a:pPr>
              <a:r>
                <a:rPr lang="en-US" sz="3000">
                  <a:solidFill>
                    <a:srgbClr val="FFFFFF"/>
                  </a:solidFill>
                  <a:latin typeface="Poppins Medium Bold"/>
                </a:rPr>
                <a:t>Key points for discussion</a:t>
              </a:r>
            </a:p>
          </p:txBody>
        </p:sp>
      </p:grpSp>
      <p:sp>
        <p:nvSpPr>
          <p:cNvPr id="5" name="AutoShape 5"/>
          <p:cNvSpPr/>
          <p:nvPr/>
        </p:nvSpPr>
        <p:spPr>
          <a:xfrm>
            <a:off x="10668000" y="1344433"/>
            <a:ext cx="5147187" cy="0"/>
          </a:xfrm>
          <a:prstGeom prst="line">
            <a:avLst/>
          </a:prstGeom>
          <a:ln w="9525" cap="flat">
            <a:solidFill>
              <a:srgbClr val="FFFFFF"/>
            </a:solidFill>
            <a:prstDash val="solid"/>
            <a:headEnd type="none" w="sm" len="sm"/>
            <a:tailEnd type="none" w="sm" len="sm"/>
          </a:ln>
        </p:spPr>
      </p:sp>
      <p:sp>
        <p:nvSpPr>
          <p:cNvPr id="6" name="AutoShape 6"/>
          <p:cNvSpPr/>
          <p:nvPr/>
        </p:nvSpPr>
        <p:spPr>
          <a:xfrm>
            <a:off x="10668000" y="1907540"/>
            <a:ext cx="5147187" cy="0"/>
          </a:xfrm>
          <a:prstGeom prst="line">
            <a:avLst/>
          </a:prstGeom>
          <a:ln w="9525" cap="flat">
            <a:solidFill>
              <a:srgbClr val="FFFFFF"/>
            </a:solidFill>
            <a:prstDash val="solid"/>
            <a:headEnd type="none" w="sm" len="sm"/>
            <a:tailEnd type="none" w="sm" len="sm"/>
          </a:ln>
        </p:spPr>
      </p:sp>
      <p:sp>
        <p:nvSpPr>
          <p:cNvPr id="7" name="AutoShape 7"/>
          <p:cNvSpPr/>
          <p:nvPr/>
        </p:nvSpPr>
        <p:spPr>
          <a:xfrm>
            <a:off x="10668000" y="2474595"/>
            <a:ext cx="5147187" cy="0"/>
          </a:xfrm>
          <a:prstGeom prst="line">
            <a:avLst/>
          </a:prstGeom>
          <a:ln w="9525" cap="flat">
            <a:solidFill>
              <a:srgbClr val="FFFFFF"/>
            </a:solidFill>
            <a:prstDash val="solid"/>
            <a:headEnd type="none" w="sm" len="sm"/>
            <a:tailEnd type="none" w="sm" len="sm"/>
          </a:ln>
        </p:spPr>
      </p:sp>
      <p:sp>
        <p:nvSpPr>
          <p:cNvPr id="8" name="AutoShape 8"/>
          <p:cNvSpPr/>
          <p:nvPr/>
        </p:nvSpPr>
        <p:spPr>
          <a:xfrm>
            <a:off x="10668000" y="3041650"/>
            <a:ext cx="5147187" cy="0"/>
          </a:xfrm>
          <a:prstGeom prst="line">
            <a:avLst/>
          </a:prstGeom>
          <a:ln w="9525" cap="flat">
            <a:solidFill>
              <a:srgbClr val="FFFFFF"/>
            </a:solidFill>
            <a:prstDash val="solid"/>
            <a:headEnd type="none" w="sm" len="sm"/>
            <a:tailEnd type="none" w="sm" len="sm"/>
          </a:ln>
        </p:spPr>
      </p:sp>
      <p:sp>
        <p:nvSpPr>
          <p:cNvPr id="9" name="TextBox 9"/>
          <p:cNvSpPr txBox="1"/>
          <p:nvPr/>
        </p:nvSpPr>
        <p:spPr>
          <a:xfrm>
            <a:off x="10668000" y="853578"/>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Project Objectives</a:t>
            </a:r>
          </a:p>
        </p:txBody>
      </p:sp>
      <p:sp>
        <p:nvSpPr>
          <p:cNvPr id="10" name="TextBox 10"/>
          <p:cNvSpPr txBox="1"/>
          <p:nvPr/>
        </p:nvSpPr>
        <p:spPr>
          <a:xfrm>
            <a:off x="10668000" y="1416685"/>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Design System</a:t>
            </a:r>
          </a:p>
        </p:txBody>
      </p:sp>
      <p:sp>
        <p:nvSpPr>
          <p:cNvPr id="11" name="TextBox 11"/>
          <p:cNvSpPr txBox="1"/>
          <p:nvPr/>
        </p:nvSpPr>
        <p:spPr>
          <a:xfrm>
            <a:off x="10668000" y="1983740"/>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Target Audience</a:t>
            </a:r>
          </a:p>
        </p:txBody>
      </p:sp>
      <p:sp>
        <p:nvSpPr>
          <p:cNvPr id="12" name="TextBox 12"/>
          <p:cNvSpPr txBox="1"/>
          <p:nvPr/>
        </p:nvSpPr>
        <p:spPr>
          <a:xfrm>
            <a:off x="10668000" y="2550795"/>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Personas</a:t>
            </a:r>
          </a:p>
        </p:txBody>
      </p:sp>
      <p:sp>
        <p:nvSpPr>
          <p:cNvPr id="13" name="AutoShape 13"/>
          <p:cNvSpPr/>
          <p:nvPr/>
        </p:nvSpPr>
        <p:spPr>
          <a:xfrm>
            <a:off x="10668000" y="3618230"/>
            <a:ext cx="5147187" cy="0"/>
          </a:xfrm>
          <a:prstGeom prst="line">
            <a:avLst/>
          </a:prstGeom>
          <a:ln w="9525" cap="flat">
            <a:solidFill>
              <a:srgbClr val="FFFFFF"/>
            </a:solidFill>
            <a:prstDash val="solid"/>
            <a:headEnd type="none" w="sm" len="sm"/>
            <a:tailEnd type="none" w="sm" len="sm"/>
          </a:ln>
        </p:spPr>
      </p:sp>
      <p:sp>
        <p:nvSpPr>
          <p:cNvPr id="14" name="AutoShape 14"/>
          <p:cNvSpPr/>
          <p:nvPr/>
        </p:nvSpPr>
        <p:spPr>
          <a:xfrm>
            <a:off x="10668000" y="4185285"/>
            <a:ext cx="5147187" cy="0"/>
          </a:xfrm>
          <a:prstGeom prst="line">
            <a:avLst/>
          </a:prstGeom>
          <a:ln w="9525" cap="flat">
            <a:solidFill>
              <a:srgbClr val="FFFFFF"/>
            </a:solidFill>
            <a:prstDash val="solid"/>
            <a:headEnd type="none" w="sm" len="sm"/>
            <a:tailEnd type="none" w="sm" len="sm"/>
          </a:ln>
        </p:spPr>
      </p:sp>
      <p:sp>
        <p:nvSpPr>
          <p:cNvPr id="15" name="AutoShape 15"/>
          <p:cNvSpPr/>
          <p:nvPr/>
        </p:nvSpPr>
        <p:spPr>
          <a:xfrm>
            <a:off x="10668000" y="4771390"/>
            <a:ext cx="5147187" cy="0"/>
          </a:xfrm>
          <a:prstGeom prst="line">
            <a:avLst/>
          </a:prstGeom>
          <a:ln w="9525" cap="flat">
            <a:solidFill>
              <a:srgbClr val="FFFFFF"/>
            </a:solidFill>
            <a:prstDash val="solid"/>
            <a:headEnd type="none" w="sm" len="sm"/>
            <a:tailEnd type="none" w="sm" len="sm"/>
          </a:ln>
        </p:spPr>
      </p:sp>
      <p:sp>
        <p:nvSpPr>
          <p:cNvPr id="16" name="AutoShape 16"/>
          <p:cNvSpPr/>
          <p:nvPr/>
        </p:nvSpPr>
        <p:spPr>
          <a:xfrm>
            <a:off x="10668000" y="5338445"/>
            <a:ext cx="5147187" cy="0"/>
          </a:xfrm>
          <a:prstGeom prst="line">
            <a:avLst/>
          </a:prstGeom>
          <a:ln w="9525" cap="flat">
            <a:solidFill>
              <a:srgbClr val="FFFFFF"/>
            </a:solidFill>
            <a:prstDash val="solid"/>
            <a:headEnd type="none" w="sm" len="sm"/>
            <a:tailEnd type="none" w="sm" len="sm"/>
          </a:ln>
        </p:spPr>
      </p:sp>
      <p:sp>
        <p:nvSpPr>
          <p:cNvPr id="17" name="TextBox 17"/>
          <p:cNvSpPr txBox="1"/>
          <p:nvPr/>
        </p:nvSpPr>
        <p:spPr>
          <a:xfrm>
            <a:off x="10668000" y="3127375"/>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Research methods</a:t>
            </a:r>
          </a:p>
        </p:txBody>
      </p:sp>
      <p:sp>
        <p:nvSpPr>
          <p:cNvPr id="18" name="TextBox 18"/>
          <p:cNvSpPr txBox="1"/>
          <p:nvPr/>
        </p:nvSpPr>
        <p:spPr>
          <a:xfrm>
            <a:off x="10668000" y="3694430"/>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Card sorting</a:t>
            </a:r>
          </a:p>
        </p:txBody>
      </p:sp>
      <p:sp>
        <p:nvSpPr>
          <p:cNvPr id="19" name="TextBox 19"/>
          <p:cNvSpPr txBox="1"/>
          <p:nvPr/>
        </p:nvSpPr>
        <p:spPr>
          <a:xfrm>
            <a:off x="10668000" y="4280535"/>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User workflow</a:t>
            </a:r>
          </a:p>
        </p:txBody>
      </p:sp>
      <p:sp>
        <p:nvSpPr>
          <p:cNvPr id="20" name="TextBox 20"/>
          <p:cNvSpPr txBox="1"/>
          <p:nvPr/>
        </p:nvSpPr>
        <p:spPr>
          <a:xfrm>
            <a:off x="10668000" y="4847590"/>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Error Handling</a:t>
            </a:r>
          </a:p>
        </p:txBody>
      </p:sp>
      <p:sp>
        <p:nvSpPr>
          <p:cNvPr id="21" name="TextBox 21"/>
          <p:cNvSpPr txBox="1"/>
          <p:nvPr/>
        </p:nvSpPr>
        <p:spPr>
          <a:xfrm>
            <a:off x="10668000" y="5414645"/>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Usability Testing</a:t>
            </a:r>
          </a:p>
        </p:txBody>
      </p:sp>
      <p:sp>
        <p:nvSpPr>
          <p:cNvPr id="22" name="TextBox 22"/>
          <p:cNvSpPr txBox="1"/>
          <p:nvPr/>
        </p:nvSpPr>
        <p:spPr>
          <a:xfrm>
            <a:off x="10668000" y="7101112"/>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DEMO</a:t>
            </a:r>
          </a:p>
        </p:txBody>
      </p:sp>
      <p:sp>
        <p:nvSpPr>
          <p:cNvPr id="23" name="TextBox 23"/>
          <p:cNvSpPr txBox="1"/>
          <p:nvPr/>
        </p:nvSpPr>
        <p:spPr>
          <a:xfrm>
            <a:off x="10668000" y="6000750"/>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Plane</a:t>
            </a:r>
          </a:p>
        </p:txBody>
      </p:sp>
      <p:sp>
        <p:nvSpPr>
          <p:cNvPr id="24" name="TextBox 24"/>
          <p:cNvSpPr txBox="1"/>
          <p:nvPr/>
        </p:nvSpPr>
        <p:spPr>
          <a:xfrm>
            <a:off x="10668000" y="6553107"/>
            <a:ext cx="4815401" cy="490855"/>
          </a:xfrm>
          <a:prstGeom prst="rect">
            <a:avLst/>
          </a:prstGeom>
        </p:spPr>
        <p:txBody>
          <a:bodyPr lIns="0" tIns="0" rIns="0" bIns="0" rtlCol="0" anchor="t">
            <a:spAutoFit/>
          </a:bodyPr>
          <a:lstStyle/>
          <a:p>
            <a:pPr>
              <a:lnSpc>
                <a:spcPts val="3919"/>
              </a:lnSpc>
            </a:pPr>
            <a:r>
              <a:rPr lang="en-US" sz="2800">
                <a:solidFill>
                  <a:srgbClr val="FFFFFF"/>
                </a:solidFill>
                <a:latin typeface="Public Sans"/>
              </a:rPr>
              <a:t>Onboarding Screens</a:t>
            </a:r>
          </a:p>
        </p:txBody>
      </p:sp>
      <p:sp>
        <p:nvSpPr>
          <p:cNvPr id="25" name="AutoShape 25"/>
          <p:cNvSpPr/>
          <p:nvPr/>
        </p:nvSpPr>
        <p:spPr>
          <a:xfrm>
            <a:off x="10668000" y="5905500"/>
            <a:ext cx="5147187" cy="0"/>
          </a:xfrm>
          <a:prstGeom prst="line">
            <a:avLst/>
          </a:prstGeom>
          <a:ln w="9525" cap="flat">
            <a:solidFill>
              <a:srgbClr val="FFFFFF"/>
            </a:solidFill>
            <a:prstDash val="solid"/>
            <a:headEnd type="none" w="sm" len="sm"/>
            <a:tailEnd type="none" w="sm" len="sm"/>
          </a:ln>
        </p:spPr>
      </p:sp>
      <p:sp>
        <p:nvSpPr>
          <p:cNvPr id="26" name="AutoShape 26"/>
          <p:cNvSpPr/>
          <p:nvPr/>
        </p:nvSpPr>
        <p:spPr>
          <a:xfrm>
            <a:off x="10668000" y="7043962"/>
            <a:ext cx="5147187" cy="0"/>
          </a:xfrm>
          <a:prstGeom prst="line">
            <a:avLst/>
          </a:prstGeom>
          <a:ln w="9525" cap="flat">
            <a:solidFill>
              <a:srgbClr val="FFFFFF"/>
            </a:solidFill>
            <a:prstDash val="solid"/>
            <a:headEnd type="none" w="sm" len="sm"/>
            <a:tailEnd type="none" w="sm" len="sm"/>
          </a:ln>
        </p:spPr>
      </p:sp>
      <p:sp>
        <p:nvSpPr>
          <p:cNvPr id="27" name="AutoShape 27"/>
          <p:cNvSpPr/>
          <p:nvPr/>
        </p:nvSpPr>
        <p:spPr>
          <a:xfrm>
            <a:off x="10668000" y="7591967"/>
            <a:ext cx="5147187" cy="0"/>
          </a:xfrm>
          <a:prstGeom prst="line">
            <a:avLst/>
          </a:prstGeom>
          <a:ln w="9525" cap="flat">
            <a:solidFill>
              <a:srgbClr val="FFFFFF"/>
            </a:solidFill>
            <a:prstDash val="solid"/>
            <a:headEnd type="none" w="sm" len="sm"/>
            <a:tailEnd type="none" w="sm" len="sm"/>
          </a:ln>
        </p:spPr>
      </p:sp>
      <p:sp>
        <p:nvSpPr>
          <p:cNvPr id="28" name="AutoShape 28"/>
          <p:cNvSpPr/>
          <p:nvPr/>
        </p:nvSpPr>
        <p:spPr>
          <a:xfrm>
            <a:off x="10668000" y="6610257"/>
            <a:ext cx="5147187" cy="0"/>
          </a:xfrm>
          <a:prstGeom prst="line">
            <a:avLst/>
          </a:prstGeom>
          <a:ln w="9525" cap="flat">
            <a:solidFill>
              <a:srgbClr val="FFFFFF"/>
            </a:solidFill>
            <a:prstDash val="solid"/>
            <a:headEnd type="none" w="sm" len="sm"/>
            <a:tailEnd type="none" w="sm" len="sm"/>
          </a:ln>
        </p:spPr>
      </p:sp>
      <p:pic>
        <p:nvPicPr>
          <p:cNvPr id="29" name="Picture 28" descr="Text&#10;&#10;Description automatically generated">
            <a:extLst>
              <a:ext uri="{FF2B5EF4-FFF2-40B4-BE49-F238E27FC236}">
                <a16:creationId xmlns:a16="http://schemas.microsoft.com/office/drawing/2014/main" id="{C3C7B98D-988E-ECA3-8C6E-7B62475C88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7905" y="4450369"/>
            <a:ext cx="3785163" cy="122461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31152"/>
            <a:ext cx="18288000" cy="1652408"/>
          </a:xfrm>
          <a:prstGeom prst="rect">
            <a:avLst/>
          </a:prstGeom>
          <a:solidFill>
            <a:srgbClr val="14110F"/>
          </a:solidFill>
        </p:spPr>
      </p:sp>
      <p:grpSp>
        <p:nvGrpSpPr>
          <p:cNvPr id="3" name="Group 3"/>
          <p:cNvGrpSpPr/>
          <p:nvPr/>
        </p:nvGrpSpPr>
        <p:grpSpPr>
          <a:xfrm>
            <a:off x="16927514" y="8831841"/>
            <a:ext cx="663573" cy="663573"/>
            <a:chOff x="0" y="0"/>
            <a:chExt cx="884763" cy="884763"/>
          </a:xfrm>
        </p:grpSpPr>
        <p:grpSp>
          <p:nvGrpSpPr>
            <p:cNvPr id="4" name="Group 4"/>
            <p:cNvGrpSpPr>
              <a:grpSpLocks noChangeAspect="1"/>
            </p:cNvGrpSpPr>
            <p:nvPr/>
          </p:nvGrpSpPr>
          <p:grpSpPr>
            <a:xfrm>
              <a:off x="0" y="0"/>
              <a:ext cx="884763" cy="884763"/>
              <a:chOff x="-2540" y="-2540"/>
              <a:chExt cx="6355080" cy="6355080"/>
            </a:xfrm>
          </p:grpSpPr>
          <p:sp>
            <p:nvSpPr>
              <p:cNvPr id="5" name="Freeform 5"/>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nvGrpSpPr>
            <p:cNvPr id="6" name="Group 6"/>
            <p:cNvGrpSpPr/>
            <p:nvPr/>
          </p:nvGrpSpPr>
          <p:grpSpPr>
            <a:xfrm>
              <a:off x="285164" y="358058"/>
              <a:ext cx="314435" cy="168647"/>
              <a:chOff x="0" y="0"/>
              <a:chExt cx="800336" cy="429260"/>
            </a:xfrm>
          </p:grpSpPr>
          <p:sp>
            <p:nvSpPr>
              <p:cNvPr id="7" name="Freeform 7"/>
              <p:cNvSpPr/>
              <p:nvPr/>
            </p:nvSpPr>
            <p:spPr>
              <a:xfrm>
                <a:off x="0" y="-5080"/>
                <a:ext cx="800336" cy="434340"/>
              </a:xfrm>
              <a:custGeom>
                <a:avLst/>
                <a:gdLst/>
                <a:ahLst/>
                <a:cxnLst/>
                <a:rect l="l" t="t" r="r" b="b"/>
                <a:pathLst>
                  <a:path w="800336" h="434340">
                    <a:moveTo>
                      <a:pt x="782556" y="187960"/>
                    </a:moveTo>
                    <a:lnTo>
                      <a:pt x="520936" y="11430"/>
                    </a:lnTo>
                    <a:cubicBezTo>
                      <a:pt x="503156" y="0"/>
                      <a:pt x="480296" y="3810"/>
                      <a:pt x="467596" y="21590"/>
                    </a:cubicBezTo>
                    <a:cubicBezTo>
                      <a:pt x="456166" y="39370"/>
                      <a:pt x="459976" y="62230"/>
                      <a:pt x="477756" y="74930"/>
                    </a:cubicBezTo>
                    <a:lnTo>
                      <a:pt x="636506" y="181610"/>
                    </a:lnTo>
                    <a:lnTo>
                      <a:pt x="0" y="181610"/>
                    </a:lnTo>
                    <a:lnTo>
                      <a:pt x="0" y="257810"/>
                    </a:lnTo>
                    <a:lnTo>
                      <a:pt x="636506" y="257810"/>
                    </a:lnTo>
                    <a:lnTo>
                      <a:pt x="477756" y="364490"/>
                    </a:lnTo>
                    <a:cubicBezTo>
                      <a:pt x="459976" y="375920"/>
                      <a:pt x="456166" y="400050"/>
                      <a:pt x="467596" y="417830"/>
                    </a:cubicBezTo>
                    <a:cubicBezTo>
                      <a:pt x="475216" y="429260"/>
                      <a:pt x="486646" y="434340"/>
                      <a:pt x="499346" y="434340"/>
                    </a:cubicBezTo>
                    <a:cubicBezTo>
                      <a:pt x="506966" y="434340"/>
                      <a:pt x="514586" y="431800"/>
                      <a:pt x="520936" y="427990"/>
                    </a:cubicBezTo>
                    <a:lnTo>
                      <a:pt x="783826" y="251460"/>
                    </a:lnTo>
                    <a:cubicBezTo>
                      <a:pt x="793986" y="243840"/>
                      <a:pt x="800336" y="232410"/>
                      <a:pt x="800336" y="219710"/>
                    </a:cubicBezTo>
                    <a:cubicBezTo>
                      <a:pt x="800336" y="207010"/>
                      <a:pt x="793986" y="195580"/>
                      <a:pt x="782556" y="187960"/>
                    </a:cubicBezTo>
                    <a:close/>
                  </a:path>
                </a:pathLst>
              </a:custGeom>
              <a:solidFill>
                <a:srgbClr val="FFFFFF"/>
              </a:solidFill>
            </p:spPr>
          </p:sp>
        </p:grpSp>
      </p:grpSp>
      <p:sp>
        <p:nvSpPr>
          <p:cNvPr id="8" name="TextBox 8"/>
          <p:cNvSpPr txBox="1"/>
          <p:nvPr/>
        </p:nvSpPr>
        <p:spPr>
          <a:xfrm>
            <a:off x="0" y="2022946"/>
            <a:ext cx="18288000" cy="7190741"/>
          </a:xfrm>
          <a:prstGeom prst="rect">
            <a:avLst/>
          </a:prstGeom>
        </p:spPr>
        <p:txBody>
          <a:bodyPr lIns="0" tIns="0" rIns="0" bIns="0" rtlCol="0" anchor="t">
            <a:spAutoFit/>
          </a:bodyPr>
          <a:lstStyle/>
          <a:p>
            <a:pPr marL="734055" lvl="1" indent="-367027">
              <a:lnSpc>
                <a:spcPts val="4759"/>
              </a:lnSpc>
              <a:buFont typeface="Arial"/>
              <a:buChar char="•"/>
            </a:pPr>
            <a:r>
              <a:rPr lang="en-US" sz="3399" dirty="0">
                <a:solidFill>
                  <a:srgbClr val="000000"/>
                </a:solidFill>
                <a:latin typeface="Public Sans"/>
              </a:rPr>
              <a:t>To provide an adventurous and joyful vacation experience to all age groups. </a:t>
            </a:r>
          </a:p>
          <a:p>
            <a:pPr marL="734055" lvl="1" indent="-367027">
              <a:lnSpc>
                <a:spcPts val="4759"/>
              </a:lnSpc>
              <a:buFont typeface="Arial"/>
              <a:buChar char="•"/>
            </a:pPr>
            <a:r>
              <a:rPr lang="en-US" sz="3399" dirty="0">
                <a:solidFill>
                  <a:srgbClr val="000000"/>
                </a:solidFill>
                <a:latin typeface="Public Sans"/>
              </a:rPr>
              <a:t>To prov</a:t>
            </a:r>
            <a:r>
              <a:rPr lang="en-US" sz="3399" dirty="0">
                <a:solidFill>
                  <a:srgbClr val="000000"/>
                </a:solidFill>
                <a:latin typeface="Arimo"/>
              </a:rPr>
              <a:t>ide a simple user-friendly registration process for the consumers </a:t>
            </a:r>
          </a:p>
          <a:p>
            <a:pPr marL="734055" lvl="1" indent="-367027">
              <a:lnSpc>
                <a:spcPts val="4759"/>
              </a:lnSpc>
              <a:buFont typeface="Arial"/>
              <a:buChar char="•"/>
            </a:pPr>
            <a:r>
              <a:rPr lang="en-US" sz="3399" dirty="0">
                <a:solidFill>
                  <a:srgbClr val="000000"/>
                </a:solidFill>
                <a:latin typeface="Arimo"/>
              </a:rPr>
              <a:t>To provide consume</a:t>
            </a:r>
            <a:r>
              <a:rPr lang="en-US" sz="3399" dirty="0">
                <a:solidFill>
                  <a:srgbClr val="000000"/>
                </a:solidFill>
                <a:latin typeface="Public Sans"/>
              </a:rPr>
              <a:t>rs with individual bookings of rental cars, travel flight tickets, </a:t>
            </a:r>
          </a:p>
          <a:p>
            <a:pPr>
              <a:lnSpc>
                <a:spcPts val="4759"/>
              </a:lnSpc>
            </a:pPr>
            <a:r>
              <a:rPr lang="en-US" sz="3399" dirty="0">
                <a:solidFill>
                  <a:srgbClr val="000000"/>
                </a:solidFill>
                <a:latin typeface="Public Sans"/>
              </a:rPr>
              <a:t>       accommodation services, etc. </a:t>
            </a:r>
          </a:p>
          <a:p>
            <a:pPr marL="734055" lvl="1" indent="-367027">
              <a:lnSpc>
                <a:spcPts val="4759"/>
              </a:lnSpc>
              <a:buFont typeface="Arial"/>
              <a:buChar char="•"/>
            </a:pPr>
            <a:r>
              <a:rPr lang="en-US" sz="3399" dirty="0">
                <a:solidFill>
                  <a:srgbClr val="000000"/>
                </a:solidFill>
                <a:latin typeface="Public Sans"/>
              </a:rPr>
              <a:t>To provide consumers with destination recommendations with respect to the seasons </a:t>
            </a:r>
          </a:p>
          <a:p>
            <a:pPr marL="734055" lvl="1" indent="-367027">
              <a:lnSpc>
                <a:spcPts val="4759"/>
              </a:lnSpc>
              <a:buFont typeface="Arial"/>
              <a:buChar char="•"/>
            </a:pPr>
            <a:r>
              <a:rPr lang="en-US" sz="3399" dirty="0">
                <a:solidFill>
                  <a:srgbClr val="000000"/>
                </a:solidFill>
                <a:latin typeface="Public Sans"/>
              </a:rPr>
              <a:t>To provide a stress-free vacation experience to the consumers by providing essential</a:t>
            </a:r>
          </a:p>
          <a:p>
            <a:pPr>
              <a:lnSpc>
                <a:spcPts val="4759"/>
              </a:lnSpc>
            </a:pPr>
            <a:r>
              <a:rPr lang="en-US" sz="3399" dirty="0">
                <a:solidFill>
                  <a:srgbClr val="000000"/>
                </a:solidFill>
                <a:latin typeface="Public Sans"/>
              </a:rPr>
              <a:t>        services all in a single package </a:t>
            </a:r>
          </a:p>
          <a:p>
            <a:pPr marL="734055" lvl="1" indent="-367027">
              <a:lnSpc>
                <a:spcPts val="4759"/>
              </a:lnSpc>
              <a:buFont typeface="Arial"/>
              <a:buChar char="•"/>
            </a:pPr>
            <a:r>
              <a:rPr lang="en-US" sz="3399" dirty="0">
                <a:solidFill>
                  <a:srgbClr val="000000"/>
                </a:solidFill>
                <a:latin typeface="Public Sans"/>
              </a:rPr>
              <a:t>To provide offers to special users based on the travel history with us. </a:t>
            </a:r>
          </a:p>
          <a:p>
            <a:pPr marL="734055" lvl="1" indent="-367027">
              <a:lnSpc>
                <a:spcPts val="4759"/>
              </a:lnSpc>
              <a:buFont typeface="Arial"/>
              <a:buChar char="•"/>
            </a:pPr>
            <a:r>
              <a:rPr lang="en-US" sz="3399" dirty="0">
                <a:solidFill>
                  <a:srgbClr val="000000"/>
                </a:solidFill>
                <a:latin typeface="Public Sans"/>
              </a:rPr>
              <a:t>To provide travel recommendations to the consumers like local cuisines, historical </a:t>
            </a:r>
          </a:p>
          <a:p>
            <a:pPr>
              <a:lnSpc>
                <a:spcPts val="4759"/>
              </a:lnSpc>
            </a:pPr>
            <a:r>
              <a:rPr lang="en-US" sz="3399" dirty="0">
                <a:solidFill>
                  <a:srgbClr val="000000"/>
                </a:solidFill>
                <a:latin typeface="Public Sans"/>
              </a:rPr>
              <a:t>       places, adventure-oriented activities via blogs </a:t>
            </a:r>
          </a:p>
          <a:p>
            <a:pPr marL="734055" lvl="1" indent="-367027">
              <a:lnSpc>
                <a:spcPts val="4759"/>
              </a:lnSpc>
              <a:buFont typeface="Arial"/>
              <a:buChar char="•"/>
            </a:pPr>
            <a:r>
              <a:rPr lang="en-US" sz="3399" dirty="0">
                <a:solidFill>
                  <a:srgbClr val="000000"/>
                </a:solidFill>
                <a:latin typeface="Public Sans"/>
              </a:rPr>
              <a:t>To provide a pre-planned schedule to the consumers about the trip in a single itinerary </a:t>
            </a:r>
          </a:p>
          <a:p>
            <a:pPr>
              <a:lnSpc>
                <a:spcPts val="4759"/>
              </a:lnSpc>
            </a:pPr>
            <a:endParaRPr lang="en-US" sz="3399" dirty="0">
              <a:solidFill>
                <a:srgbClr val="000000"/>
              </a:solidFill>
              <a:latin typeface="Public Sans"/>
            </a:endParaRPr>
          </a:p>
        </p:txBody>
      </p:sp>
      <p:sp>
        <p:nvSpPr>
          <p:cNvPr id="9" name="TextBox 9"/>
          <p:cNvSpPr txBox="1"/>
          <p:nvPr/>
        </p:nvSpPr>
        <p:spPr>
          <a:xfrm>
            <a:off x="0" y="303879"/>
            <a:ext cx="18288000" cy="887095"/>
          </a:xfrm>
          <a:prstGeom prst="rect">
            <a:avLst/>
          </a:prstGeom>
        </p:spPr>
        <p:txBody>
          <a:bodyPr lIns="0" tIns="0" rIns="0" bIns="0" rtlCol="0" anchor="t">
            <a:spAutoFit/>
          </a:bodyPr>
          <a:lstStyle/>
          <a:p>
            <a:pPr algn="ctr">
              <a:lnSpc>
                <a:spcPts val="7279"/>
              </a:lnSpc>
            </a:pPr>
            <a:r>
              <a:rPr lang="en-US" sz="5199">
                <a:solidFill>
                  <a:srgbClr val="FFFFFF"/>
                </a:solidFill>
                <a:latin typeface="Open Sans Bold"/>
              </a:rPr>
              <a:t>Product Objectives</a:t>
            </a:r>
          </a:p>
        </p:txBody>
      </p:sp>
      <p:pic>
        <p:nvPicPr>
          <p:cNvPr id="10" name="Picture 9" descr="Text&#10;&#10;Description automatically generated">
            <a:extLst>
              <a:ext uri="{FF2B5EF4-FFF2-40B4-BE49-F238E27FC236}">
                <a16:creationId xmlns:a16="http://schemas.microsoft.com/office/drawing/2014/main" id="{7B03129D-78BC-F1C0-0446-11F186CFCD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7482348" y="0"/>
            <a:ext cx="10805652" cy="10318152"/>
          </a:xfrm>
          <a:prstGeom prst="rect">
            <a:avLst/>
          </a:prstGeom>
          <a:solidFill>
            <a:srgbClr val="FFFFFF"/>
          </a:solidFill>
        </p:spPr>
      </p:sp>
      <p:grpSp>
        <p:nvGrpSpPr>
          <p:cNvPr id="3" name="Group 3"/>
          <p:cNvGrpSpPr/>
          <p:nvPr/>
        </p:nvGrpSpPr>
        <p:grpSpPr>
          <a:xfrm>
            <a:off x="16927514" y="8831841"/>
            <a:ext cx="663573" cy="663573"/>
            <a:chOff x="0" y="0"/>
            <a:chExt cx="884763" cy="884763"/>
          </a:xfrm>
        </p:grpSpPr>
        <p:grpSp>
          <p:nvGrpSpPr>
            <p:cNvPr id="4" name="Group 4"/>
            <p:cNvGrpSpPr>
              <a:grpSpLocks noChangeAspect="1"/>
            </p:cNvGrpSpPr>
            <p:nvPr/>
          </p:nvGrpSpPr>
          <p:grpSpPr>
            <a:xfrm>
              <a:off x="0" y="0"/>
              <a:ext cx="884763" cy="884763"/>
              <a:chOff x="-2540" y="-2540"/>
              <a:chExt cx="6355080" cy="6355080"/>
            </a:xfrm>
          </p:grpSpPr>
          <p:sp>
            <p:nvSpPr>
              <p:cNvPr id="5" name="Freeform 5"/>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FFFF"/>
              </a:solidFill>
            </p:spPr>
          </p:sp>
        </p:grpSp>
        <p:grpSp>
          <p:nvGrpSpPr>
            <p:cNvPr id="6" name="Group 6"/>
            <p:cNvGrpSpPr/>
            <p:nvPr/>
          </p:nvGrpSpPr>
          <p:grpSpPr>
            <a:xfrm>
              <a:off x="285164" y="358058"/>
              <a:ext cx="314435" cy="168647"/>
              <a:chOff x="0" y="0"/>
              <a:chExt cx="800336" cy="429260"/>
            </a:xfrm>
          </p:grpSpPr>
          <p:sp>
            <p:nvSpPr>
              <p:cNvPr id="7" name="Freeform 7"/>
              <p:cNvSpPr/>
              <p:nvPr/>
            </p:nvSpPr>
            <p:spPr>
              <a:xfrm>
                <a:off x="0" y="-5080"/>
                <a:ext cx="800336" cy="434340"/>
              </a:xfrm>
              <a:custGeom>
                <a:avLst/>
                <a:gdLst/>
                <a:ahLst/>
                <a:cxnLst/>
                <a:rect l="l" t="t" r="r" b="b"/>
                <a:pathLst>
                  <a:path w="800336" h="434340">
                    <a:moveTo>
                      <a:pt x="782556" y="187960"/>
                    </a:moveTo>
                    <a:lnTo>
                      <a:pt x="520936" y="11430"/>
                    </a:lnTo>
                    <a:cubicBezTo>
                      <a:pt x="503156" y="0"/>
                      <a:pt x="480296" y="3810"/>
                      <a:pt x="467596" y="21590"/>
                    </a:cubicBezTo>
                    <a:cubicBezTo>
                      <a:pt x="456166" y="39370"/>
                      <a:pt x="459976" y="62230"/>
                      <a:pt x="477756" y="74930"/>
                    </a:cubicBezTo>
                    <a:lnTo>
                      <a:pt x="636506" y="181610"/>
                    </a:lnTo>
                    <a:lnTo>
                      <a:pt x="0" y="181610"/>
                    </a:lnTo>
                    <a:lnTo>
                      <a:pt x="0" y="257810"/>
                    </a:lnTo>
                    <a:lnTo>
                      <a:pt x="636506" y="257810"/>
                    </a:lnTo>
                    <a:lnTo>
                      <a:pt x="477756" y="364490"/>
                    </a:lnTo>
                    <a:cubicBezTo>
                      <a:pt x="459976" y="375920"/>
                      <a:pt x="456166" y="400050"/>
                      <a:pt x="467596" y="417830"/>
                    </a:cubicBezTo>
                    <a:cubicBezTo>
                      <a:pt x="475216" y="429260"/>
                      <a:pt x="486646" y="434340"/>
                      <a:pt x="499346" y="434340"/>
                    </a:cubicBezTo>
                    <a:cubicBezTo>
                      <a:pt x="506966" y="434340"/>
                      <a:pt x="514586" y="431800"/>
                      <a:pt x="520936" y="427990"/>
                    </a:cubicBezTo>
                    <a:lnTo>
                      <a:pt x="783826" y="251460"/>
                    </a:lnTo>
                    <a:cubicBezTo>
                      <a:pt x="793986" y="243840"/>
                      <a:pt x="800336" y="232410"/>
                      <a:pt x="800336" y="219710"/>
                    </a:cubicBezTo>
                    <a:cubicBezTo>
                      <a:pt x="800336" y="207010"/>
                      <a:pt x="793986" y="195580"/>
                      <a:pt x="782556" y="187960"/>
                    </a:cubicBezTo>
                    <a:close/>
                  </a:path>
                </a:pathLst>
              </a:custGeom>
              <a:solidFill>
                <a:srgbClr val="FFFFFF"/>
              </a:solidFill>
            </p:spPr>
          </p:sp>
        </p:grpSp>
      </p:grpSp>
      <p:pic>
        <p:nvPicPr>
          <p:cNvPr id="8" name="Picture 8"/>
          <p:cNvPicPr>
            <a:picLocks noChangeAspect="1"/>
          </p:cNvPicPr>
          <p:nvPr/>
        </p:nvPicPr>
        <p:blipFill>
          <a:blip r:embed="rId2"/>
          <a:srcRect t="5962" b="55553"/>
          <a:stretch>
            <a:fillRect/>
          </a:stretch>
        </p:blipFill>
        <p:spPr>
          <a:xfrm>
            <a:off x="0" y="4051949"/>
            <a:ext cx="7482348" cy="6235051"/>
          </a:xfrm>
          <a:prstGeom prst="rect">
            <a:avLst/>
          </a:prstGeom>
        </p:spPr>
      </p:pic>
      <p:sp>
        <p:nvSpPr>
          <p:cNvPr id="9" name="TextBox 9"/>
          <p:cNvSpPr txBox="1"/>
          <p:nvPr/>
        </p:nvSpPr>
        <p:spPr>
          <a:xfrm>
            <a:off x="1552482" y="1598192"/>
            <a:ext cx="5486400" cy="2114550"/>
          </a:xfrm>
          <a:prstGeom prst="rect">
            <a:avLst/>
          </a:prstGeom>
        </p:spPr>
        <p:txBody>
          <a:bodyPr lIns="0" tIns="0" rIns="0" bIns="0" rtlCol="0" anchor="t">
            <a:spAutoFit/>
          </a:bodyPr>
          <a:lstStyle/>
          <a:p>
            <a:pPr>
              <a:lnSpc>
                <a:spcPts val="8400"/>
              </a:lnSpc>
            </a:pPr>
            <a:r>
              <a:rPr lang="en-US" sz="7000">
                <a:solidFill>
                  <a:srgbClr val="FFFFFF"/>
                </a:solidFill>
                <a:latin typeface="Poppins Medium"/>
              </a:rPr>
              <a:t>Design System</a:t>
            </a:r>
          </a:p>
        </p:txBody>
      </p:sp>
      <p:grpSp>
        <p:nvGrpSpPr>
          <p:cNvPr id="10" name="Group 10"/>
          <p:cNvGrpSpPr/>
          <p:nvPr/>
        </p:nvGrpSpPr>
        <p:grpSpPr>
          <a:xfrm>
            <a:off x="7991968" y="1960516"/>
            <a:ext cx="9786412" cy="6397121"/>
            <a:chOff x="0" y="0"/>
            <a:chExt cx="13048549" cy="8529494"/>
          </a:xfrm>
        </p:grpSpPr>
        <p:sp>
          <p:nvSpPr>
            <p:cNvPr id="11" name="TextBox 11"/>
            <p:cNvSpPr txBox="1"/>
            <p:nvPr/>
          </p:nvSpPr>
          <p:spPr>
            <a:xfrm>
              <a:off x="0" y="1374584"/>
              <a:ext cx="13048549" cy="7154910"/>
            </a:xfrm>
            <a:prstGeom prst="rect">
              <a:avLst/>
            </a:prstGeom>
          </p:spPr>
          <p:txBody>
            <a:bodyPr lIns="0" tIns="0" rIns="0" bIns="0" rtlCol="0" anchor="t">
              <a:spAutoFit/>
            </a:bodyPr>
            <a:lstStyle/>
            <a:p>
              <a:pPr marL="603731" lvl="1" indent="-301866">
                <a:lnSpc>
                  <a:spcPts val="3914"/>
                </a:lnSpc>
                <a:buFont typeface="Arial"/>
                <a:buChar char="•"/>
              </a:pPr>
              <a:r>
                <a:rPr lang="en-US" sz="2796">
                  <a:solidFill>
                    <a:srgbClr val="14110F"/>
                  </a:solidFill>
                  <a:latin typeface="Public Sans"/>
                </a:rPr>
                <a:t>We have used a basic and catchy color palette with whites, blacks, and blues with Roboto and Poppins fonts.</a:t>
              </a:r>
            </a:p>
            <a:p>
              <a:pPr marL="603731" lvl="1" indent="-301866">
                <a:lnSpc>
                  <a:spcPts val="3914"/>
                </a:lnSpc>
                <a:buFont typeface="Arial"/>
                <a:buChar char="•"/>
              </a:pPr>
              <a:r>
                <a:rPr lang="en-US" sz="2796">
                  <a:solidFill>
                    <a:srgbClr val="14110F"/>
                  </a:solidFill>
                  <a:latin typeface="Public Sans"/>
                </a:rPr>
                <a:t>The icons we have used are very easily understandable by all kinds of audiences.</a:t>
              </a:r>
            </a:p>
            <a:p>
              <a:pPr marL="603731" lvl="1" indent="-301866">
                <a:lnSpc>
                  <a:spcPts val="3914"/>
                </a:lnSpc>
                <a:buFont typeface="Arial"/>
                <a:buChar char="•"/>
              </a:pPr>
              <a:r>
                <a:rPr lang="en-US" sz="2796">
                  <a:solidFill>
                    <a:srgbClr val="14110F"/>
                  </a:solidFill>
                  <a:latin typeface="Public Sans"/>
                </a:rPr>
                <a:t>The layout of the screens is of a basic iPhone with a width of  374 px and a height of 812 px. </a:t>
              </a:r>
            </a:p>
            <a:p>
              <a:pPr marL="603731" lvl="1" indent="-301866">
                <a:lnSpc>
                  <a:spcPts val="3914"/>
                </a:lnSpc>
                <a:buFont typeface="Arial"/>
                <a:buChar char="•"/>
              </a:pPr>
              <a:r>
                <a:rPr lang="en-US" sz="2796">
                  <a:solidFill>
                    <a:srgbClr val="14110F"/>
                  </a:solidFill>
                  <a:latin typeface="Public Sans"/>
                </a:rPr>
                <a:t>The logo of our project is our brand name "WanderOn" with a tag line that says Start Exploring.</a:t>
              </a:r>
            </a:p>
            <a:p>
              <a:pPr>
                <a:lnSpc>
                  <a:spcPts val="3914"/>
                </a:lnSpc>
              </a:pPr>
              <a:endParaRPr lang="en-US" sz="2796">
                <a:solidFill>
                  <a:srgbClr val="14110F"/>
                </a:solidFill>
                <a:latin typeface="Public Sans"/>
              </a:endParaRPr>
            </a:p>
            <a:p>
              <a:pPr>
                <a:lnSpc>
                  <a:spcPts val="3914"/>
                </a:lnSpc>
              </a:pPr>
              <a:endParaRPr lang="en-US" sz="2796">
                <a:solidFill>
                  <a:srgbClr val="14110F"/>
                </a:solidFill>
                <a:latin typeface="Public Sans"/>
              </a:endParaRPr>
            </a:p>
          </p:txBody>
        </p:sp>
        <p:sp>
          <p:nvSpPr>
            <p:cNvPr id="12" name="TextBox 12"/>
            <p:cNvSpPr txBox="1"/>
            <p:nvPr/>
          </p:nvSpPr>
          <p:spPr>
            <a:xfrm>
              <a:off x="0" y="-28575"/>
              <a:ext cx="13048549" cy="803417"/>
            </a:xfrm>
            <a:prstGeom prst="rect">
              <a:avLst/>
            </a:prstGeom>
          </p:spPr>
          <p:txBody>
            <a:bodyPr lIns="0" tIns="0" rIns="0" bIns="0" rtlCol="0" anchor="t">
              <a:spAutoFit/>
            </a:bodyPr>
            <a:lstStyle/>
            <a:p>
              <a:pPr>
                <a:lnSpc>
                  <a:spcPts val="4957"/>
                </a:lnSpc>
              </a:pPr>
              <a:endParaRPr/>
            </a:p>
          </p:txBody>
        </p:sp>
      </p:grpSp>
      <p:sp>
        <p:nvSpPr>
          <p:cNvPr id="13" name="TextBox 13"/>
          <p:cNvSpPr txBox="1"/>
          <p:nvPr/>
        </p:nvSpPr>
        <p:spPr>
          <a:xfrm>
            <a:off x="9035487" y="8896928"/>
            <a:ext cx="6362700" cy="495300"/>
          </a:xfrm>
          <a:prstGeom prst="rect">
            <a:avLst/>
          </a:prstGeom>
        </p:spPr>
        <p:txBody>
          <a:bodyPr lIns="0" tIns="0" rIns="0" bIns="0" rtlCol="0" anchor="t">
            <a:spAutoFit/>
          </a:bodyPr>
          <a:lstStyle/>
          <a:p>
            <a:pPr>
              <a:lnSpc>
                <a:spcPts val="3900"/>
              </a:lnSpc>
            </a:pPr>
            <a:r>
              <a:rPr lang="en-US" sz="3000">
                <a:solidFill>
                  <a:srgbClr val="FFFFFF"/>
                </a:solidFill>
                <a:latin typeface="Poppins Medium Bold"/>
              </a:rPr>
              <a:t>Key areas we are focusing on</a:t>
            </a:r>
          </a:p>
        </p:txBody>
      </p:sp>
      <p:pic>
        <p:nvPicPr>
          <p:cNvPr id="15" name="Picture 14" descr="Text&#10;&#10;Description automatically generated">
            <a:extLst>
              <a:ext uri="{FF2B5EF4-FFF2-40B4-BE49-F238E27FC236}">
                <a16:creationId xmlns:a16="http://schemas.microsoft.com/office/drawing/2014/main" id="{79F43E8C-17C5-FD41-0F2D-A5D8E8266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304509" y="-15576"/>
            <a:ext cx="6983491" cy="10318152"/>
          </a:xfrm>
          <a:prstGeom prst="rect">
            <a:avLst/>
          </a:prstGeom>
          <a:solidFill>
            <a:srgbClr val="14110F"/>
          </a:solidFill>
        </p:spPr>
      </p:sp>
      <p:sp>
        <p:nvSpPr>
          <p:cNvPr id="3" name="AutoShape 3"/>
          <p:cNvSpPr/>
          <p:nvPr/>
        </p:nvSpPr>
        <p:spPr>
          <a:xfrm>
            <a:off x="1028700" y="1028700"/>
            <a:ext cx="16230600" cy="8229600"/>
          </a:xfrm>
          <a:prstGeom prst="rect">
            <a:avLst/>
          </a:prstGeom>
          <a:solidFill>
            <a:srgbClr val="000000"/>
          </a:solidFill>
        </p:spPr>
      </p:sp>
      <p:sp>
        <p:nvSpPr>
          <p:cNvPr id="4" name="TextBox 4"/>
          <p:cNvSpPr txBox="1"/>
          <p:nvPr/>
        </p:nvSpPr>
        <p:spPr>
          <a:xfrm>
            <a:off x="12794226" y="3673503"/>
            <a:ext cx="4426974" cy="2114550"/>
          </a:xfrm>
          <a:prstGeom prst="rect">
            <a:avLst/>
          </a:prstGeom>
        </p:spPr>
        <p:txBody>
          <a:bodyPr lIns="0" tIns="0" rIns="0" bIns="0" rtlCol="0" anchor="t">
            <a:spAutoFit/>
          </a:bodyPr>
          <a:lstStyle/>
          <a:p>
            <a:pPr>
              <a:lnSpc>
                <a:spcPts val="8400"/>
              </a:lnSpc>
            </a:pPr>
            <a:r>
              <a:rPr lang="en-US" sz="7000">
                <a:solidFill>
                  <a:srgbClr val="FFFFFF"/>
                </a:solidFill>
                <a:latin typeface="Poppins Medium"/>
              </a:rPr>
              <a:t>Target Audience</a:t>
            </a:r>
          </a:p>
        </p:txBody>
      </p:sp>
      <p:sp>
        <p:nvSpPr>
          <p:cNvPr id="5" name="TextBox 5"/>
          <p:cNvSpPr txBox="1"/>
          <p:nvPr/>
        </p:nvSpPr>
        <p:spPr>
          <a:xfrm>
            <a:off x="1431201" y="1938045"/>
            <a:ext cx="9468638" cy="5518791"/>
          </a:xfrm>
          <a:prstGeom prst="rect">
            <a:avLst/>
          </a:prstGeom>
        </p:spPr>
        <p:txBody>
          <a:bodyPr lIns="0" tIns="0" rIns="0" bIns="0" rtlCol="0" anchor="t">
            <a:spAutoFit/>
          </a:bodyPr>
          <a:lstStyle/>
          <a:p>
            <a:pPr marL="560439" lvl="1" indent="-280219">
              <a:lnSpc>
                <a:spcPts val="3634"/>
              </a:lnSpc>
              <a:buFont typeface="Arial"/>
              <a:buChar char="•"/>
            </a:pPr>
            <a:r>
              <a:rPr lang="en-US" sz="2595">
                <a:solidFill>
                  <a:srgbClr val="FFFFFF"/>
                </a:solidFill>
                <a:latin typeface="Public Sans"/>
              </a:rPr>
              <a:t>Demographics – Includes people from cities and developed towns who generally use online apps to book trips and find it difficult to go in-person to agents. Includes mainly 9:00 – 6:00 work force with busy lives.</a:t>
            </a:r>
          </a:p>
          <a:p>
            <a:pPr marL="560439" lvl="1" indent="-280219">
              <a:lnSpc>
                <a:spcPts val="3634"/>
              </a:lnSpc>
              <a:buFont typeface="Arial"/>
              <a:buChar char="•"/>
            </a:pPr>
            <a:r>
              <a:rPr lang="en-US" sz="2595">
                <a:solidFill>
                  <a:srgbClr val="FFFFFF"/>
                </a:solidFill>
                <a:latin typeface="Arimo"/>
              </a:rPr>
              <a:t>Age Group – 16 to 60 years</a:t>
            </a:r>
          </a:p>
          <a:p>
            <a:pPr marL="560439" lvl="1" indent="-280219">
              <a:lnSpc>
                <a:spcPts val="3634"/>
              </a:lnSpc>
              <a:buFont typeface="Arial"/>
              <a:buChar char="•"/>
            </a:pPr>
            <a:r>
              <a:rPr lang="en-US" sz="2595">
                <a:solidFill>
                  <a:srgbClr val="FFFFFF"/>
                </a:solidFill>
                <a:latin typeface="Arimo"/>
              </a:rPr>
              <a:t>Psychographics – Fear of paying more to agents for trips and flights. Also, the fear of not finding any good deals.</a:t>
            </a:r>
          </a:p>
          <a:p>
            <a:pPr marL="560439" lvl="1" indent="-280219">
              <a:lnSpc>
                <a:spcPts val="3634"/>
              </a:lnSpc>
              <a:buFont typeface="Arial"/>
              <a:buChar char="•"/>
            </a:pPr>
            <a:r>
              <a:rPr lang="en-US" sz="2595">
                <a:solidFill>
                  <a:srgbClr val="FFFFFF"/>
                </a:solidFill>
                <a:latin typeface="Arimo"/>
              </a:rPr>
              <a:t>Knowledge level – Almost all are educated and have an understanding and the need of application.</a:t>
            </a:r>
          </a:p>
          <a:p>
            <a:pPr marL="560439" lvl="1" indent="-280219">
              <a:lnSpc>
                <a:spcPts val="3634"/>
              </a:lnSpc>
              <a:buFont typeface="Arial"/>
              <a:buChar char="•"/>
            </a:pPr>
            <a:r>
              <a:rPr lang="en-US" sz="2595">
                <a:solidFill>
                  <a:srgbClr val="FFFFFF"/>
                </a:solidFill>
                <a:latin typeface="Arimo"/>
              </a:rPr>
              <a:t>Technology Orientation – Mostly all are aware of technology and know how to operate apps on mobile phone.</a:t>
            </a:r>
          </a:p>
        </p:txBody>
      </p:sp>
      <p:pic>
        <p:nvPicPr>
          <p:cNvPr id="7" name="Picture 6" descr="Text&#10;&#10;Description automatically generated">
            <a:extLst>
              <a:ext uri="{FF2B5EF4-FFF2-40B4-BE49-F238E27FC236}">
                <a16:creationId xmlns:a16="http://schemas.microsoft.com/office/drawing/2014/main" id="{BE337631-69A2-A3E6-5A89-4DC7859F7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304509" y="-31152"/>
            <a:ext cx="6983491" cy="10318152"/>
          </a:xfrm>
          <a:prstGeom prst="rect">
            <a:avLst/>
          </a:prstGeom>
          <a:solidFill>
            <a:srgbClr val="14110F"/>
          </a:solidFill>
        </p:spPr>
      </p:sp>
      <p:sp>
        <p:nvSpPr>
          <p:cNvPr id="3" name="TextBox 3"/>
          <p:cNvSpPr txBox="1"/>
          <p:nvPr/>
        </p:nvSpPr>
        <p:spPr>
          <a:xfrm>
            <a:off x="12794226" y="3657927"/>
            <a:ext cx="4426974" cy="2114550"/>
          </a:xfrm>
          <a:prstGeom prst="rect">
            <a:avLst/>
          </a:prstGeom>
        </p:spPr>
        <p:txBody>
          <a:bodyPr lIns="0" tIns="0" rIns="0" bIns="0" rtlCol="0" anchor="t">
            <a:spAutoFit/>
          </a:bodyPr>
          <a:lstStyle/>
          <a:p>
            <a:pPr>
              <a:lnSpc>
                <a:spcPts val="8400"/>
              </a:lnSpc>
            </a:pPr>
            <a:r>
              <a:rPr lang="en-US" sz="7000">
                <a:solidFill>
                  <a:srgbClr val="FFFFFF"/>
                </a:solidFill>
                <a:latin typeface="Poppins Medium"/>
              </a:rPr>
              <a:t>User Needs</a:t>
            </a:r>
          </a:p>
        </p:txBody>
      </p:sp>
      <p:sp>
        <p:nvSpPr>
          <p:cNvPr id="4" name="TextBox 4"/>
          <p:cNvSpPr txBox="1"/>
          <p:nvPr/>
        </p:nvSpPr>
        <p:spPr>
          <a:xfrm>
            <a:off x="405122" y="309245"/>
            <a:ext cx="10405317" cy="9601836"/>
          </a:xfrm>
          <a:prstGeom prst="rect">
            <a:avLst/>
          </a:prstGeom>
        </p:spPr>
        <p:txBody>
          <a:bodyPr lIns="0" tIns="0" rIns="0" bIns="0" rtlCol="0" anchor="t">
            <a:spAutoFit/>
          </a:bodyPr>
          <a:lstStyle/>
          <a:p>
            <a:pPr marL="561334" lvl="1" indent="-280667">
              <a:lnSpc>
                <a:spcPts val="3639"/>
              </a:lnSpc>
              <a:buFont typeface="Arial"/>
              <a:buChar char="•"/>
            </a:pPr>
            <a:r>
              <a:rPr lang="en-US" sz="2599">
                <a:solidFill>
                  <a:srgbClr val="14110F"/>
                </a:solidFill>
                <a:latin typeface="Public Sans"/>
              </a:rPr>
              <a:t>Providing user-friendly travel application which is easy to use.</a:t>
            </a:r>
          </a:p>
          <a:p>
            <a:pPr marL="561334" lvl="1" indent="-280667">
              <a:lnSpc>
                <a:spcPts val="3639"/>
              </a:lnSpc>
              <a:buFont typeface="Arial"/>
              <a:buChar char="•"/>
            </a:pPr>
            <a:r>
              <a:rPr lang="en-US" sz="2599">
                <a:solidFill>
                  <a:srgbClr val="14110F"/>
                </a:solidFill>
                <a:latin typeface="Arimo"/>
              </a:rPr>
              <a:t>Designing a high-quality website with many features that comforts the users in terms of travel recommendations, flight reservation etc</a:t>
            </a:r>
          </a:p>
          <a:p>
            <a:pPr marL="561334" lvl="1" indent="-280667">
              <a:lnSpc>
                <a:spcPts val="3639"/>
              </a:lnSpc>
              <a:buFont typeface="Arial"/>
              <a:buChar char="•"/>
            </a:pPr>
            <a:r>
              <a:rPr lang="en-US" sz="2599">
                <a:solidFill>
                  <a:srgbClr val="14110F"/>
                </a:solidFill>
                <a:latin typeface="Arimo"/>
              </a:rPr>
              <a:t>Providing a perfect holiday package with complete relevant information needed for the trip</a:t>
            </a:r>
          </a:p>
          <a:p>
            <a:pPr marL="561334" lvl="1" indent="-280667">
              <a:lnSpc>
                <a:spcPts val="3639"/>
              </a:lnSpc>
              <a:buFont typeface="Arial"/>
              <a:buChar char="•"/>
            </a:pPr>
            <a:r>
              <a:rPr lang="en-US" sz="2599">
                <a:solidFill>
                  <a:srgbClr val="14110F"/>
                </a:solidFill>
                <a:latin typeface="Arimo"/>
              </a:rPr>
              <a:t>Take reviews of the website like how user-friendly the website is to look out for the packages</a:t>
            </a:r>
          </a:p>
          <a:p>
            <a:pPr marL="561334" lvl="1" indent="-280667">
              <a:lnSpc>
                <a:spcPts val="3639"/>
              </a:lnSpc>
              <a:buFont typeface="Arial"/>
              <a:buChar char="•"/>
            </a:pPr>
            <a:r>
              <a:rPr lang="en-US" sz="2599">
                <a:solidFill>
                  <a:srgbClr val="14110F"/>
                </a:solidFill>
                <a:latin typeface="Arimo"/>
              </a:rPr>
              <a:t>Moreover, collect feedback about the quality of the website whether it is reaching their expectations.</a:t>
            </a:r>
          </a:p>
          <a:p>
            <a:pPr marL="561334" lvl="1" indent="-280667">
              <a:lnSpc>
                <a:spcPts val="3639"/>
              </a:lnSpc>
              <a:buFont typeface="Arial"/>
              <a:buChar char="•"/>
            </a:pPr>
            <a:r>
              <a:rPr lang="en-US" sz="2599">
                <a:solidFill>
                  <a:srgbClr val="14110F"/>
                </a:solidFill>
                <a:latin typeface="Arimo"/>
              </a:rPr>
              <a:t>To know how quality is the customer support working if facing any issues</a:t>
            </a:r>
          </a:p>
          <a:p>
            <a:pPr marL="561334" lvl="1" indent="-280667">
              <a:lnSpc>
                <a:spcPts val="3639"/>
              </a:lnSpc>
              <a:buFont typeface="Arial"/>
              <a:buChar char="•"/>
            </a:pPr>
            <a:r>
              <a:rPr lang="en-US" sz="2599">
                <a:solidFill>
                  <a:srgbClr val="14110F"/>
                </a:solidFill>
                <a:latin typeface="Arimo"/>
              </a:rPr>
              <a:t>Collect responses from the users, how is the experience traveling with us in terms of hospitality.</a:t>
            </a:r>
          </a:p>
          <a:p>
            <a:pPr marL="561334" lvl="1" indent="-280667">
              <a:lnSpc>
                <a:spcPts val="3639"/>
              </a:lnSpc>
              <a:buFont typeface="Arial"/>
              <a:buChar char="•"/>
            </a:pPr>
            <a:r>
              <a:rPr lang="en-US" sz="2599">
                <a:solidFill>
                  <a:srgbClr val="14110F"/>
                </a:solidFill>
                <a:latin typeface="Arimo"/>
              </a:rPr>
              <a:t>Take feedback from each customer on how good the services are offered with respect to their age groups</a:t>
            </a:r>
          </a:p>
          <a:p>
            <a:pPr marL="561334" lvl="1" indent="-280667">
              <a:lnSpc>
                <a:spcPts val="3639"/>
              </a:lnSpc>
              <a:buFont typeface="Arial"/>
              <a:buChar char="•"/>
            </a:pPr>
            <a:r>
              <a:rPr lang="en-US" sz="2599">
                <a:solidFill>
                  <a:srgbClr val="14110F"/>
                </a:solidFill>
                <a:latin typeface="Arimo"/>
              </a:rPr>
              <a:t>Take feedback about their service whether it compensates the cost that charged</a:t>
            </a:r>
          </a:p>
          <a:p>
            <a:pPr marL="561334" lvl="1" indent="-280667">
              <a:lnSpc>
                <a:spcPts val="3639"/>
              </a:lnSpc>
              <a:buFont typeface="Arial"/>
              <a:buChar char="•"/>
            </a:pPr>
            <a:r>
              <a:rPr lang="en-US" sz="2599">
                <a:solidFill>
                  <a:srgbClr val="14110F"/>
                </a:solidFill>
                <a:latin typeface="Arimo"/>
              </a:rPr>
              <a:t>Collect responses whether users are successful in booking services that are redirected to the third-party sites from the website</a:t>
            </a:r>
          </a:p>
        </p:txBody>
      </p:sp>
      <p:pic>
        <p:nvPicPr>
          <p:cNvPr id="6" name="Picture 5" descr="Text&#10;&#10;Description automatically generated">
            <a:extLst>
              <a:ext uri="{FF2B5EF4-FFF2-40B4-BE49-F238E27FC236}">
                <a16:creationId xmlns:a16="http://schemas.microsoft.com/office/drawing/2014/main" id="{06FF4980-2861-C198-2210-90BFD7515A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304509" y="-31152"/>
            <a:ext cx="6983491" cy="10318152"/>
          </a:xfrm>
          <a:prstGeom prst="rect">
            <a:avLst/>
          </a:prstGeom>
          <a:solidFill>
            <a:srgbClr val="14110F"/>
          </a:solidFill>
        </p:spPr>
      </p:sp>
      <p:sp>
        <p:nvSpPr>
          <p:cNvPr id="3" name="TextBox 3"/>
          <p:cNvSpPr txBox="1"/>
          <p:nvPr/>
        </p:nvSpPr>
        <p:spPr>
          <a:xfrm>
            <a:off x="12794226" y="3657927"/>
            <a:ext cx="4426974" cy="2114550"/>
          </a:xfrm>
          <a:prstGeom prst="rect">
            <a:avLst/>
          </a:prstGeom>
        </p:spPr>
        <p:txBody>
          <a:bodyPr lIns="0" tIns="0" rIns="0" bIns="0" rtlCol="0" anchor="t">
            <a:spAutoFit/>
          </a:bodyPr>
          <a:lstStyle/>
          <a:p>
            <a:pPr>
              <a:lnSpc>
                <a:spcPts val="8400"/>
              </a:lnSpc>
            </a:pPr>
            <a:r>
              <a:rPr lang="en-US" sz="7000">
                <a:solidFill>
                  <a:srgbClr val="FFFFFF"/>
                </a:solidFill>
                <a:latin typeface="Poppins Medium"/>
              </a:rPr>
              <a:t>Research Methods</a:t>
            </a:r>
          </a:p>
        </p:txBody>
      </p:sp>
      <p:sp>
        <p:nvSpPr>
          <p:cNvPr id="4" name="TextBox 4"/>
          <p:cNvSpPr txBox="1"/>
          <p:nvPr/>
        </p:nvSpPr>
        <p:spPr>
          <a:xfrm>
            <a:off x="855455" y="1036329"/>
            <a:ext cx="9402945" cy="7853046"/>
          </a:xfrm>
          <a:prstGeom prst="rect">
            <a:avLst/>
          </a:prstGeom>
        </p:spPr>
        <p:txBody>
          <a:bodyPr lIns="0" tIns="0" rIns="0" bIns="0" rtlCol="0" anchor="t">
            <a:spAutoFit/>
          </a:bodyPr>
          <a:lstStyle/>
          <a:p>
            <a:pPr>
              <a:lnSpc>
                <a:spcPts val="4479"/>
              </a:lnSpc>
            </a:pPr>
            <a:r>
              <a:rPr lang="en-US" sz="3199" dirty="0">
                <a:solidFill>
                  <a:srgbClr val="14110F"/>
                </a:solidFill>
                <a:latin typeface="Public Sans"/>
              </a:rPr>
              <a:t>We have applied concept testing and tree testing methods in our project.</a:t>
            </a:r>
          </a:p>
          <a:p>
            <a:pPr>
              <a:lnSpc>
                <a:spcPts val="4479"/>
              </a:lnSpc>
            </a:pPr>
            <a:r>
              <a:rPr lang="en-US" sz="3199" dirty="0">
                <a:solidFill>
                  <a:srgbClr val="14110F"/>
                </a:solidFill>
                <a:latin typeface="Public Sans Bold"/>
              </a:rPr>
              <a:t>Concept Testing:</a:t>
            </a:r>
          </a:p>
          <a:p>
            <a:pPr marL="690869" lvl="1" indent="-345435">
              <a:lnSpc>
                <a:spcPts val="4479"/>
              </a:lnSpc>
              <a:buFont typeface="Arial"/>
              <a:buChar char="•"/>
            </a:pPr>
            <a:r>
              <a:rPr lang="en-US" sz="3199" dirty="0">
                <a:solidFill>
                  <a:srgbClr val="14110F"/>
                </a:solidFill>
                <a:latin typeface="Public Sans"/>
              </a:rPr>
              <a:t>We conducted this to get feedback from the user on our idea in the early stages.  The idea was addressed, and responses were logged</a:t>
            </a:r>
          </a:p>
          <a:p>
            <a:pPr marL="690869" lvl="1" indent="-345435">
              <a:lnSpc>
                <a:spcPts val="4479"/>
              </a:lnSpc>
              <a:buFont typeface="Arial"/>
              <a:buChar char="•"/>
            </a:pPr>
            <a:r>
              <a:rPr lang="en-US" sz="3199" dirty="0">
                <a:solidFill>
                  <a:srgbClr val="14110F"/>
                </a:solidFill>
                <a:latin typeface="Public Sans"/>
              </a:rPr>
              <a:t>It helped us jot down the requirements needed to move forward with the prototyping.</a:t>
            </a:r>
          </a:p>
          <a:p>
            <a:pPr marL="690869" lvl="1" indent="-345435">
              <a:lnSpc>
                <a:spcPts val="4479"/>
              </a:lnSpc>
              <a:buFont typeface="Arial"/>
              <a:buChar char="•"/>
            </a:pPr>
            <a:r>
              <a:rPr lang="en-US" sz="3199" dirty="0">
                <a:solidFill>
                  <a:srgbClr val="14110F"/>
                </a:solidFill>
                <a:latin typeface="Public Sans"/>
              </a:rPr>
              <a:t>We spoke to a group of individuals and understood the most essential functionalities that would be required.</a:t>
            </a:r>
          </a:p>
          <a:p>
            <a:pPr marL="690869" lvl="1" indent="-345435">
              <a:lnSpc>
                <a:spcPts val="4479"/>
              </a:lnSpc>
              <a:buFont typeface="Arial"/>
              <a:buChar char="•"/>
            </a:pPr>
            <a:r>
              <a:rPr lang="en-US" sz="3199" dirty="0">
                <a:solidFill>
                  <a:srgbClr val="14110F"/>
                </a:solidFill>
                <a:latin typeface="Public Sans"/>
              </a:rPr>
              <a:t>It helped us gain insight into whether customers understood the idea and would want to use the product or feature. </a:t>
            </a:r>
          </a:p>
        </p:txBody>
      </p:sp>
      <p:pic>
        <p:nvPicPr>
          <p:cNvPr id="5" name="Picture 4" descr="Text&#10;&#10;Description automatically generated">
            <a:extLst>
              <a:ext uri="{FF2B5EF4-FFF2-40B4-BE49-F238E27FC236}">
                <a16:creationId xmlns:a16="http://schemas.microsoft.com/office/drawing/2014/main" id="{512BEE4E-A56D-1867-B705-38E5AD26F1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304509" y="-31152"/>
            <a:ext cx="6983491" cy="10318152"/>
          </a:xfrm>
          <a:prstGeom prst="rect">
            <a:avLst/>
          </a:prstGeom>
          <a:solidFill>
            <a:srgbClr val="14110F"/>
          </a:solidFill>
        </p:spPr>
      </p:sp>
      <p:pic>
        <p:nvPicPr>
          <p:cNvPr id="3" name="Picture 3"/>
          <p:cNvPicPr>
            <a:picLocks noChangeAspect="1"/>
          </p:cNvPicPr>
          <p:nvPr/>
        </p:nvPicPr>
        <p:blipFill>
          <a:blip r:embed="rId2"/>
          <a:srcRect b="1625"/>
          <a:stretch>
            <a:fillRect/>
          </a:stretch>
        </p:blipFill>
        <p:spPr>
          <a:xfrm>
            <a:off x="1930075" y="1009827"/>
            <a:ext cx="6791716" cy="6990996"/>
          </a:xfrm>
          <a:prstGeom prst="rect">
            <a:avLst/>
          </a:prstGeom>
        </p:spPr>
      </p:pic>
      <p:sp>
        <p:nvSpPr>
          <p:cNvPr id="4" name="TextBox 4"/>
          <p:cNvSpPr txBox="1"/>
          <p:nvPr/>
        </p:nvSpPr>
        <p:spPr>
          <a:xfrm>
            <a:off x="12794226" y="3657927"/>
            <a:ext cx="4426974" cy="2114550"/>
          </a:xfrm>
          <a:prstGeom prst="rect">
            <a:avLst/>
          </a:prstGeom>
        </p:spPr>
        <p:txBody>
          <a:bodyPr lIns="0" tIns="0" rIns="0" bIns="0" rtlCol="0" anchor="t">
            <a:spAutoFit/>
          </a:bodyPr>
          <a:lstStyle/>
          <a:p>
            <a:pPr>
              <a:lnSpc>
                <a:spcPts val="8400"/>
              </a:lnSpc>
            </a:pPr>
            <a:r>
              <a:rPr lang="en-US" sz="7000">
                <a:solidFill>
                  <a:srgbClr val="FFFFFF"/>
                </a:solidFill>
                <a:latin typeface="Poppins Medium"/>
              </a:rPr>
              <a:t>Research Methods</a:t>
            </a:r>
          </a:p>
        </p:txBody>
      </p:sp>
      <p:sp>
        <p:nvSpPr>
          <p:cNvPr id="5" name="TextBox 5"/>
          <p:cNvSpPr txBox="1"/>
          <p:nvPr/>
        </p:nvSpPr>
        <p:spPr>
          <a:xfrm>
            <a:off x="624461" y="227850"/>
            <a:ext cx="9402945" cy="547371"/>
          </a:xfrm>
          <a:prstGeom prst="rect">
            <a:avLst/>
          </a:prstGeom>
        </p:spPr>
        <p:txBody>
          <a:bodyPr lIns="0" tIns="0" rIns="0" bIns="0" rtlCol="0" anchor="t">
            <a:spAutoFit/>
          </a:bodyPr>
          <a:lstStyle/>
          <a:p>
            <a:pPr>
              <a:lnSpc>
                <a:spcPts val="4479"/>
              </a:lnSpc>
            </a:pPr>
            <a:r>
              <a:rPr lang="en-US" sz="3199">
                <a:solidFill>
                  <a:srgbClr val="14110F"/>
                </a:solidFill>
                <a:latin typeface="Public Sans Bold"/>
              </a:rPr>
              <a:t>Tree Testing:</a:t>
            </a:r>
          </a:p>
        </p:txBody>
      </p:sp>
      <p:sp>
        <p:nvSpPr>
          <p:cNvPr id="6" name="TextBox 6"/>
          <p:cNvSpPr txBox="1"/>
          <p:nvPr/>
        </p:nvSpPr>
        <p:spPr>
          <a:xfrm>
            <a:off x="370428" y="9258300"/>
            <a:ext cx="10617324" cy="419100"/>
          </a:xfrm>
          <a:prstGeom prst="rect">
            <a:avLst/>
          </a:prstGeom>
        </p:spPr>
        <p:txBody>
          <a:bodyPr lIns="0" tIns="0" rIns="0" bIns="0" rtlCol="0" anchor="t">
            <a:spAutoFit/>
          </a:bodyPr>
          <a:lstStyle/>
          <a:p>
            <a:pPr algn="ctr">
              <a:lnSpc>
                <a:spcPts val="3359"/>
              </a:lnSpc>
              <a:spcBef>
                <a:spcPct val="0"/>
              </a:spcBef>
            </a:pPr>
            <a:r>
              <a:rPr lang="en-US" sz="2799" u="sng">
                <a:solidFill>
                  <a:srgbClr val="000000"/>
                </a:solidFill>
                <a:latin typeface="Poppins Medium"/>
              </a:rPr>
              <a:t>https://app.uxtweak.com/treetest/results/45983/overview</a:t>
            </a:r>
          </a:p>
        </p:txBody>
      </p:sp>
      <p:sp>
        <p:nvSpPr>
          <p:cNvPr id="7" name="TextBox 7"/>
          <p:cNvSpPr txBox="1"/>
          <p:nvPr/>
        </p:nvSpPr>
        <p:spPr>
          <a:xfrm>
            <a:off x="419443" y="8475110"/>
            <a:ext cx="10885066" cy="419100"/>
          </a:xfrm>
          <a:prstGeom prst="rect">
            <a:avLst/>
          </a:prstGeom>
        </p:spPr>
        <p:txBody>
          <a:bodyPr lIns="0" tIns="0" rIns="0" bIns="0" rtlCol="0" anchor="t">
            <a:spAutoFit/>
          </a:bodyPr>
          <a:lstStyle/>
          <a:p>
            <a:pPr algn="ctr">
              <a:lnSpc>
                <a:spcPts val="3359"/>
              </a:lnSpc>
              <a:spcBef>
                <a:spcPct val="0"/>
              </a:spcBef>
            </a:pPr>
            <a:r>
              <a:rPr lang="en-US" sz="2799" u="sng">
                <a:solidFill>
                  <a:srgbClr val="000000"/>
                </a:solidFill>
                <a:latin typeface="Poppins Medium"/>
              </a:rPr>
              <a:t>https://study.uxtweak.com/treetest/RT1tdzwfCPYUE1fA6iwmL</a:t>
            </a:r>
          </a:p>
        </p:txBody>
      </p:sp>
      <p:pic>
        <p:nvPicPr>
          <p:cNvPr id="8" name="Picture 7" descr="Text&#10;&#10;Description automatically generated">
            <a:extLst>
              <a:ext uri="{FF2B5EF4-FFF2-40B4-BE49-F238E27FC236}">
                <a16:creationId xmlns:a16="http://schemas.microsoft.com/office/drawing/2014/main" id="{3E1A1BC1-EC30-DBCC-596A-5503D0F5A2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1304509" y="-31152"/>
            <a:ext cx="6983491" cy="10318152"/>
          </a:xfrm>
          <a:prstGeom prst="rect">
            <a:avLst/>
          </a:prstGeom>
          <a:solidFill>
            <a:srgbClr val="14110F"/>
          </a:solidFill>
        </p:spPr>
      </p:sp>
      <p:pic>
        <p:nvPicPr>
          <p:cNvPr id="3" name="Picture 3"/>
          <p:cNvPicPr>
            <a:picLocks noChangeAspect="1"/>
          </p:cNvPicPr>
          <p:nvPr/>
        </p:nvPicPr>
        <p:blipFill>
          <a:blip r:embed="rId2"/>
          <a:srcRect/>
          <a:stretch>
            <a:fillRect/>
          </a:stretch>
        </p:blipFill>
        <p:spPr>
          <a:xfrm>
            <a:off x="2535811" y="1655543"/>
            <a:ext cx="6608189" cy="6662188"/>
          </a:xfrm>
          <a:prstGeom prst="rect">
            <a:avLst/>
          </a:prstGeom>
        </p:spPr>
      </p:pic>
      <p:sp>
        <p:nvSpPr>
          <p:cNvPr id="4" name="TextBox 4"/>
          <p:cNvSpPr txBox="1"/>
          <p:nvPr/>
        </p:nvSpPr>
        <p:spPr>
          <a:xfrm>
            <a:off x="12075816" y="2808900"/>
            <a:ext cx="5440877" cy="4037513"/>
          </a:xfrm>
          <a:prstGeom prst="rect">
            <a:avLst/>
          </a:prstGeom>
        </p:spPr>
        <p:txBody>
          <a:bodyPr lIns="0" tIns="0" rIns="0" bIns="0" rtlCol="0" anchor="t">
            <a:spAutoFit/>
          </a:bodyPr>
          <a:lstStyle/>
          <a:p>
            <a:pPr>
              <a:lnSpc>
                <a:spcPts val="7943"/>
              </a:lnSpc>
            </a:pPr>
            <a:r>
              <a:rPr lang="en-US" sz="6619">
                <a:solidFill>
                  <a:srgbClr val="FFFFFF"/>
                </a:solidFill>
                <a:latin typeface="Poppins Medium"/>
              </a:rPr>
              <a:t>Open card sorting Information Architecture</a:t>
            </a:r>
          </a:p>
        </p:txBody>
      </p:sp>
      <p:pic>
        <p:nvPicPr>
          <p:cNvPr id="5" name="Picture 4" descr="Text&#10;&#10;Description automatically generated">
            <a:extLst>
              <a:ext uri="{FF2B5EF4-FFF2-40B4-BE49-F238E27FC236}">
                <a16:creationId xmlns:a16="http://schemas.microsoft.com/office/drawing/2014/main" id="{52C85D26-C53D-7B49-F8B3-947F6EB54B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64737" y="0"/>
            <a:ext cx="3785163" cy="122461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TotalTime>
  <Words>948</Words>
  <Application>Microsoft Macintosh PowerPoint</Application>
  <PresentationFormat>Custom</PresentationFormat>
  <Paragraphs>96</Paragraphs>
  <Slides>19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Poppins Medium</vt:lpstr>
      <vt:lpstr>Poppins Medium Bold</vt:lpstr>
      <vt:lpstr>Calibri</vt:lpstr>
      <vt:lpstr>Public Sans Bold</vt:lpstr>
      <vt:lpstr>Public Sans</vt:lpstr>
      <vt:lpstr>Arimo</vt:lpstr>
      <vt:lpstr>Arial</vt:lpstr>
      <vt:lpstr>Open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WanderOn</dc:title>
  <cp:lastModifiedBy>Hemanth Reddy Yaramala</cp:lastModifiedBy>
  <cp:revision>4</cp:revision>
  <dcterms:created xsi:type="dcterms:W3CDTF">2006-08-16T00:00:00Z</dcterms:created>
  <dcterms:modified xsi:type="dcterms:W3CDTF">2022-10-24T05:33:45Z</dcterms:modified>
  <dc:identifier>DAE_GCgRtvs</dc:identifier>
</cp:coreProperties>
</file>

<file path=docProps/thumbnail.jpeg>
</file>